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333" r:id="rId2"/>
    <p:sldId id="334" r:id="rId3"/>
    <p:sldId id="335" r:id="rId4"/>
    <p:sldId id="336" r:id="rId5"/>
    <p:sldId id="337" r:id="rId6"/>
    <p:sldId id="339" r:id="rId7"/>
    <p:sldId id="340" r:id="rId8"/>
    <p:sldId id="341" r:id="rId9"/>
    <p:sldId id="342" r:id="rId10"/>
    <p:sldId id="343" r:id="rId11"/>
    <p:sldId id="344" r:id="rId12"/>
    <p:sldId id="338" r:id="rId13"/>
    <p:sldId id="268" r:id="rId14"/>
    <p:sldId id="296" r:id="rId15"/>
    <p:sldId id="267" r:id="rId16"/>
    <p:sldId id="328" r:id="rId17"/>
    <p:sldId id="327" r:id="rId18"/>
    <p:sldId id="329" r:id="rId19"/>
    <p:sldId id="315" r:id="rId20"/>
    <p:sldId id="316" r:id="rId21"/>
    <p:sldId id="330" r:id="rId22"/>
    <p:sldId id="331" r:id="rId23"/>
    <p:sldId id="332" r:id="rId24"/>
    <p:sldId id="345" r:id="rId25"/>
    <p:sldId id="346" r:id="rId26"/>
    <p:sldId id="347" r:id="rId27"/>
    <p:sldId id="348" r:id="rId28"/>
    <p:sldId id="349" r:id="rId29"/>
    <p:sldId id="35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49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875331-1DC7-44A4-9F1C-8AF35F381FF5}" type="datetimeFigureOut">
              <a:rPr lang="en-US" smtClean="0"/>
              <a:t>4/13/2021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FFF99-2FCB-4FD1-B119-AB8EE49FDE2D}" type="slidenum">
              <a:rPr lang="en-US" smtClean="0"/>
              <a:t>‹#›</a:t>
            </a:fld>
            <a:endParaRPr lang="en-US"/>
          </a:p>
        </p:txBody>
      </p:sp>
    </p:spTree>
    <p:extLst>
      <p:ext uri="{BB962C8B-B14F-4D97-AF65-F5344CB8AC3E}">
        <p14:creationId xmlns:p14="http://schemas.microsoft.com/office/powerpoint/2010/main" val="3705712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Arial" panose="020B0604020202020204" pitchFamily="34" charset="0"/>
              </a:rPr>
              <a:t>When designing the DTN demo in android devices, Bluetooth and Google Nearby Connections API are considered. These devices referred to as nodes form a Delay Tolerant Network (DTN), also known as an opportunistic network. As suggested by its name, DTN can tolerate delays and significant loss of data while forwarding a message from source to destination using store and forward paradigm. In DTN, it is of critical importance that the network is not completely flooded and also the message is not tampered or corrupted and readable only to the destined node.</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171FFF99-2FCB-4FD1-B119-AB8EE49FDE2D}" type="slidenum">
              <a:rPr lang="en-US" smtClean="0"/>
              <a:t>4</a:t>
            </a:fld>
            <a:endParaRPr lang="en-US"/>
          </a:p>
        </p:txBody>
      </p:sp>
    </p:spTree>
    <p:extLst>
      <p:ext uri="{BB962C8B-B14F-4D97-AF65-F5344CB8AC3E}">
        <p14:creationId xmlns:p14="http://schemas.microsoft.com/office/powerpoint/2010/main" val="1316573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C569-0A09-42D6-AC06-29D55B4847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081DCB-DC71-4747-BDE4-EE3914508C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1E13CB-4CCB-44D0-B01A-3EACAC082D3D}"/>
              </a:ext>
            </a:extLst>
          </p:cNvPr>
          <p:cNvSpPr>
            <a:spLocks noGrp="1"/>
          </p:cNvSpPr>
          <p:nvPr>
            <p:ph type="dt" sz="half" idx="10"/>
          </p:nvPr>
        </p:nvSpPr>
        <p:spPr/>
        <p:txBody>
          <a:bodyPr/>
          <a:lstStyle/>
          <a:p>
            <a:fld id="{931B07B0-3FD0-4039-A83D-816B5C4E8575}" type="datetimeFigureOut">
              <a:rPr lang="en-US" smtClean="0"/>
              <a:t>4/13/2021</a:t>
            </a:fld>
            <a:endParaRPr lang="en-US"/>
          </a:p>
        </p:txBody>
      </p:sp>
      <p:sp>
        <p:nvSpPr>
          <p:cNvPr id="5" name="Footer Placeholder 4">
            <a:extLst>
              <a:ext uri="{FF2B5EF4-FFF2-40B4-BE49-F238E27FC236}">
                <a16:creationId xmlns:a16="http://schemas.microsoft.com/office/drawing/2014/main" id="{443063BA-AEE4-4D4B-9C1D-32A279149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10D39-5421-42F0-A623-69BADA8D4387}"/>
              </a:ext>
            </a:extLst>
          </p:cNvPr>
          <p:cNvSpPr>
            <a:spLocks noGrp="1"/>
          </p:cNvSpPr>
          <p:nvPr>
            <p:ph type="sldNum" sz="quarter" idx="12"/>
          </p:nvPr>
        </p:nvSpPr>
        <p:spPr/>
        <p:txBody>
          <a:bodyPr/>
          <a:lstStyle/>
          <a:p>
            <a:fld id="{1F88FFF4-258E-40D5-B8AB-A059853DDAF8}" type="slidenum">
              <a:rPr lang="en-US" smtClean="0"/>
              <a:t>‹#›</a:t>
            </a:fld>
            <a:endParaRPr lang="en-US"/>
          </a:p>
        </p:txBody>
      </p:sp>
    </p:spTree>
    <p:extLst>
      <p:ext uri="{BB962C8B-B14F-4D97-AF65-F5344CB8AC3E}">
        <p14:creationId xmlns:p14="http://schemas.microsoft.com/office/powerpoint/2010/main" val="181399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C935F-B14B-4508-BE41-B46F96E38D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824DBA-716E-4ABC-9F64-AD392F67A8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2DA2DC-F842-4D87-B8BF-384C60BC1337}"/>
              </a:ext>
            </a:extLst>
          </p:cNvPr>
          <p:cNvSpPr>
            <a:spLocks noGrp="1"/>
          </p:cNvSpPr>
          <p:nvPr>
            <p:ph type="dt" sz="half" idx="10"/>
          </p:nvPr>
        </p:nvSpPr>
        <p:spPr/>
        <p:txBody>
          <a:bodyPr/>
          <a:lstStyle/>
          <a:p>
            <a:fld id="{931B07B0-3FD0-4039-A83D-816B5C4E8575}" type="datetimeFigureOut">
              <a:rPr lang="en-US" smtClean="0"/>
              <a:t>4/13/2021</a:t>
            </a:fld>
            <a:endParaRPr lang="en-US"/>
          </a:p>
        </p:txBody>
      </p:sp>
      <p:sp>
        <p:nvSpPr>
          <p:cNvPr id="5" name="Footer Placeholder 4">
            <a:extLst>
              <a:ext uri="{FF2B5EF4-FFF2-40B4-BE49-F238E27FC236}">
                <a16:creationId xmlns:a16="http://schemas.microsoft.com/office/drawing/2014/main" id="{FE5E2026-558F-4042-A6F6-973FC6C0D3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0767A5-CB07-4D8B-81AB-E298B7CAE055}"/>
              </a:ext>
            </a:extLst>
          </p:cNvPr>
          <p:cNvSpPr>
            <a:spLocks noGrp="1"/>
          </p:cNvSpPr>
          <p:nvPr>
            <p:ph type="sldNum" sz="quarter" idx="12"/>
          </p:nvPr>
        </p:nvSpPr>
        <p:spPr/>
        <p:txBody>
          <a:bodyPr/>
          <a:lstStyle/>
          <a:p>
            <a:fld id="{1F88FFF4-258E-40D5-B8AB-A059853DDAF8}" type="slidenum">
              <a:rPr lang="en-US" smtClean="0"/>
              <a:t>‹#›</a:t>
            </a:fld>
            <a:endParaRPr lang="en-US"/>
          </a:p>
        </p:txBody>
      </p:sp>
    </p:spTree>
    <p:extLst>
      <p:ext uri="{BB962C8B-B14F-4D97-AF65-F5344CB8AC3E}">
        <p14:creationId xmlns:p14="http://schemas.microsoft.com/office/powerpoint/2010/main" val="453108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94B802-5B5E-4875-B974-5ADD7DDCFA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341E5C-5C6F-4BBE-8B8E-F664B1FA3B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C272D-4CE5-4C0E-9C7E-EA040009770E}"/>
              </a:ext>
            </a:extLst>
          </p:cNvPr>
          <p:cNvSpPr>
            <a:spLocks noGrp="1"/>
          </p:cNvSpPr>
          <p:nvPr>
            <p:ph type="dt" sz="half" idx="10"/>
          </p:nvPr>
        </p:nvSpPr>
        <p:spPr/>
        <p:txBody>
          <a:bodyPr/>
          <a:lstStyle/>
          <a:p>
            <a:fld id="{931B07B0-3FD0-4039-A83D-816B5C4E8575}" type="datetimeFigureOut">
              <a:rPr lang="en-US" smtClean="0"/>
              <a:t>4/13/2021</a:t>
            </a:fld>
            <a:endParaRPr lang="en-US"/>
          </a:p>
        </p:txBody>
      </p:sp>
      <p:sp>
        <p:nvSpPr>
          <p:cNvPr id="5" name="Footer Placeholder 4">
            <a:extLst>
              <a:ext uri="{FF2B5EF4-FFF2-40B4-BE49-F238E27FC236}">
                <a16:creationId xmlns:a16="http://schemas.microsoft.com/office/drawing/2014/main" id="{B37AF65F-B77D-4E1E-AF4E-019261D20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F02BCC-F4AB-42F7-8482-F142F06718AE}"/>
              </a:ext>
            </a:extLst>
          </p:cNvPr>
          <p:cNvSpPr>
            <a:spLocks noGrp="1"/>
          </p:cNvSpPr>
          <p:nvPr>
            <p:ph type="sldNum" sz="quarter" idx="12"/>
          </p:nvPr>
        </p:nvSpPr>
        <p:spPr/>
        <p:txBody>
          <a:bodyPr/>
          <a:lstStyle/>
          <a:p>
            <a:fld id="{1F88FFF4-258E-40D5-B8AB-A059853DDAF8}" type="slidenum">
              <a:rPr lang="en-US" smtClean="0"/>
              <a:t>‹#›</a:t>
            </a:fld>
            <a:endParaRPr lang="en-US"/>
          </a:p>
        </p:txBody>
      </p:sp>
    </p:spTree>
    <p:extLst>
      <p:ext uri="{BB962C8B-B14F-4D97-AF65-F5344CB8AC3E}">
        <p14:creationId xmlns:p14="http://schemas.microsoft.com/office/powerpoint/2010/main" val="42839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67A9D-4327-44D5-A4D3-93ADC87258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6505A-4DA0-4AD9-94C1-79AC2D30A8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0A687-EF9D-479A-83D1-6FD6756F94AF}"/>
              </a:ext>
            </a:extLst>
          </p:cNvPr>
          <p:cNvSpPr>
            <a:spLocks noGrp="1"/>
          </p:cNvSpPr>
          <p:nvPr>
            <p:ph type="dt" sz="half" idx="10"/>
          </p:nvPr>
        </p:nvSpPr>
        <p:spPr/>
        <p:txBody>
          <a:bodyPr/>
          <a:lstStyle/>
          <a:p>
            <a:fld id="{931B07B0-3FD0-4039-A83D-816B5C4E8575}" type="datetimeFigureOut">
              <a:rPr lang="en-US" smtClean="0"/>
              <a:t>4/13/2021</a:t>
            </a:fld>
            <a:endParaRPr lang="en-US"/>
          </a:p>
        </p:txBody>
      </p:sp>
      <p:sp>
        <p:nvSpPr>
          <p:cNvPr id="5" name="Footer Placeholder 4">
            <a:extLst>
              <a:ext uri="{FF2B5EF4-FFF2-40B4-BE49-F238E27FC236}">
                <a16:creationId xmlns:a16="http://schemas.microsoft.com/office/drawing/2014/main" id="{630A554A-B90E-4A4A-ACC9-D2B8FCEE4A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469AE6-715A-4F93-9EE8-892CCD58EB2B}"/>
              </a:ext>
            </a:extLst>
          </p:cNvPr>
          <p:cNvSpPr>
            <a:spLocks noGrp="1"/>
          </p:cNvSpPr>
          <p:nvPr>
            <p:ph type="sldNum" sz="quarter" idx="12"/>
          </p:nvPr>
        </p:nvSpPr>
        <p:spPr/>
        <p:txBody>
          <a:bodyPr/>
          <a:lstStyle/>
          <a:p>
            <a:fld id="{1F88FFF4-258E-40D5-B8AB-A059853DDAF8}" type="slidenum">
              <a:rPr lang="en-US" smtClean="0"/>
              <a:t>‹#›</a:t>
            </a:fld>
            <a:endParaRPr lang="en-US"/>
          </a:p>
        </p:txBody>
      </p:sp>
    </p:spTree>
    <p:extLst>
      <p:ext uri="{BB962C8B-B14F-4D97-AF65-F5344CB8AC3E}">
        <p14:creationId xmlns:p14="http://schemas.microsoft.com/office/powerpoint/2010/main" val="4124882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4E2D-397C-4C54-9896-39AE2EC150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A72484-5449-4E68-9CAE-B17C592D93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6F4E9E-B891-4DAC-A9BE-8FCD8E709711}"/>
              </a:ext>
            </a:extLst>
          </p:cNvPr>
          <p:cNvSpPr>
            <a:spLocks noGrp="1"/>
          </p:cNvSpPr>
          <p:nvPr>
            <p:ph type="dt" sz="half" idx="10"/>
          </p:nvPr>
        </p:nvSpPr>
        <p:spPr/>
        <p:txBody>
          <a:bodyPr/>
          <a:lstStyle/>
          <a:p>
            <a:fld id="{931B07B0-3FD0-4039-A83D-816B5C4E8575}" type="datetimeFigureOut">
              <a:rPr lang="en-US" smtClean="0"/>
              <a:t>4/13/2021</a:t>
            </a:fld>
            <a:endParaRPr lang="en-US"/>
          </a:p>
        </p:txBody>
      </p:sp>
      <p:sp>
        <p:nvSpPr>
          <p:cNvPr id="5" name="Footer Placeholder 4">
            <a:extLst>
              <a:ext uri="{FF2B5EF4-FFF2-40B4-BE49-F238E27FC236}">
                <a16:creationId xmlns:a16="http://schemas.microsoft.com/office/drawing/2014/main" id="{6F6D77A0-988A-447A-8E26-08FFC0DD84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F8B276-1BE0-4FDE-9CDB-7CDC82A59ACE}"/>
              </a:ext>
            </a:extLst>
          </p:cNvPr>
          <p:cNvSpPr>
            <a:spLocks noGrp="1"/>
          </p:cNvSpPr>
          <p:nvPr>
            <p:ph type="sldNum" sz="quarter" idx="12"/>
          </p:nvPr>
        </p:nvSpPr>
        <p:spPr/>
        <p:txBody>
          <a:bodyPr/>
          <a:lstStyle/>
          <a:p>
            <a:fld id="{1F88FFF4-258E-40D5-B8AB-A059853DDAF8}" type="slidenum">
              <a:rPr lang="en-US" smtClean="0"/>
              <a:t>‹#›</a:t>
            </a:fld>
            <a:endParaRPr lang="en-US"/>
          </a:p>
        </p:txBody>
      </p:sp>
    </p:spTree>
    <p:extLst>
      <p:ext uri="{BB962C8B-B14F-4D97-AF65-F5344CB8AC3E}">
        <p14:creationId xmlns:p14="http://schemas.microsoft.com/office/powerpoint/2010/main" val="1134017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97F0D-06DA-4898-8C8E-EA20EE47E6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AFCB12-3D22-4593-833B-FD021CC41B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5A5091-6031-4420-900A-D7CCBE487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B837C-4778-4CDA-9964-6FA65692F44F}"/>
              </a:ext>
            </a:extLst>
          </p:cNvPr>
          <p:cNvSpPr>
            <a:spLocks noGrp="1"/>
          </p:cNvSpPr>
          <p:nvPr>
            <p:ph type="dt" sz="half" idx="10"/>
          </p:nvPr>
        </p:nvSpPr>
        <p:spPr/>
        <p:txBody>
          <a:bodyPr/>
          <a:lstStyle/>
          <a:p>
            <a:fld id="{931B07B0-3FD0-4039-A83D-816B5C4E8575}" type="datetimeFigureOut">
              <a:rPr lang="en-US" smtClean="0"/>
              <a:t>4/13/2021</a:t>
            </a:fld>
            <a:endParaRPr lang="en-US"/>
          </a:p>
        </p:txBody>
      </p:sp>
      <p:sp>
        <p:nvSpPr>
          <p:cNvPr id="6" name="Footer Placeholder 5">
            <a:extLst>
              <a:ext uri="{FF2B5EF4-FFF2-40B4-BE49-F238E27FC236}">
                <a16:creationId xmlns:a16="http://schemas.microsoft.com/office/drawing/2014/main" id="{5CE0FFB2-1B63-49C8-8B3C-5E66E03789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CD74BC-B98D-497D-B994-44EDADBDE003}"/>
              </a:ext>
            </a:extLst>
          </p:cNvPr>
          <p:cNvSpPr>
            <a:spLocks noGrp="1"/>
          </p:cNvSpPr>
          <p:nvPr>
            <p:ph type="sldNum" sz="quarter" idx="12"/>
          </p:nvPr>
        </p:nvSpPr>
        <p:spPr/>
        <p:txBody>
          <a:bodyPr/>
          <a:lstStyle/>
          <a:p>
            <a:fld id="{1F88FFF4-258E-40D5-B8AB-A059853DDAF8}" type="slidenum">
              <a:rPr lang="en-US" smtClean="0"/>
              <a:t>‹#›</a:t>
            </a:fld>
            <a:endParaRPr lang="en-US"/>
          </a:p>
        </p:txBody>
      </p:sp>
    </p:spTree>
    <p:extLst>
      <p:ext uri="{BB962C8B-B14F-4D97-AF65-F5344CB8AC3E}">
        <p14:creationId xmlns:p14="http://schemas.microsoft.com/office/powerpoint/2010/main" val="3500831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605AD-5AE9-4A26-9F7A-F40F5EDC7F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8D1D42-7499-4DFE-B52C-FE5C421EB7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1BFD5F-6150-423A-B763-B3D2B6A381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38356C-6A73-4217-B0DD-8AB5001871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E4305C-4537-4133-A661-1F1FBE4C87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678CDB-3B3D-4F5D-BD64-EA4CACBE25EB}"/>
              </a:ext>
            </a:extLst>
          </p:cNvPr>
          <p:cNvSpPr>
            <a:spLocks noGrp="1"/>
          </p:cNvSpPr>
          <p:nvPr>
            <p:ph type="dt" sz="half" idx="10"/>
          </p:nvPr>
        </p:nvSpPr>
        <p:spPr/>
        <p:txBody>
          <a:bodyPr/>
          <a:lstStyle/>
          <a:p>
            <a:fld id="{931B07B0-3FD0-4039-A83D-816B5C4E8575}" type="datetimeFigureOut">
              <a:rPr lang="en-US" smtClean="0"/>
              <a:t>4/13/2021</a:t>
            </a:fld>
            <a:endParaRPr lang="en-US"/>
          </a:p>
        </p:txBody>
      </p:sp>
      <p:sp>
        <p:nvSpPr>
          <p:cNvPr id="8" name="Footer Placeholder 7">
            <a:extLst>
              <a:ext uri="{FF2B5EF4-FFF2-40B4-BE49-F238E27FC236}">
                <a16:creationId xmlns:a16="http://schemas.microsoft.com/office/drawing/2014/main" id="{16265781-886B-4CEB-8B08-89E8AC4218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26D199-8E3A-4B62-A955-F5D61150903A}"/>
              </a:ext>
            </a:extLst>
          </p:cNvPr>
          <p:cNvSpPr>
            <a:spLocks noGrp="1"/>
          </p:cNvSpPr>
          <p:nvPr>
            <p:ph type="sldNum" sz="quarter" idx="12"/>
          </p:nvPr>
        </p:nvSpPr>
        <p:spPr/>
        <p:txBody>
          <a:bodyPr/>
          <a:lstStyle/>
          <a:p>
            <a:fld id="{1F88FFF4-258E-40D5-B8AB-A059853DDAF8}" type="slidenum">
              <a:rPr lang="en-US" smtClean="0"/>
              <a:t>‹#›</a:t>
            </a:fld>
            <a:endParaRPr lang="en-US"/>
          </a:p>
        </p:txBody>
      </p:sp>
    </p:spTree>
    <p:extLst>
      <p:ext uri="{BB962C8B-B14F-4D97-AF65-F5344CB8AC3E}">
        <p14:creationId xmlns:p14="http://schemas.microsoft.com/office/powerpoint/2010/main" val="2468686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0662A-3F71-4A00-B186-EB501E39D7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D47206-FD2C-4DB8-A753-FFFE645B9AB4}"/>
              </a:ext>
            </a:extLst>
          </p:cNvPr>
          <p:cNvSpPr>
            <a:spLocks noGrp="1"/>
          </p:cNvSpPr>
          <p:nvPr>
            <p:ph type="dt" sz="half" idx="10"/>
          </p:nvPr>
        </p:nvSpPr>
        <p:spPr/>
        <p:txBody>
          <a:bodyPr/>
          <a:lstStyle/>
          <a:p>
            <a:fld id="{931B07B0-3FD0-4039-A83D-816B5C4E8575}" type="datetimeFigureOut">
              <a:rPr lang="en-US" smtClean="0"/>
              <a:t>4/13/2021</a:t>
            </a:fld>
            <a:endParaRPr lang="en-US"/>
          </a:p>
        </p:txBody>
      </p:sp>
      <p:sp>
        <p:nvSpPr>
          <p:cNvPr id="4" name="Footer Placeholder 3">
            <a:extLst>
              <a:ext uri="{FF2B5EF4-FFF2-40B4-BE49-F238E27FC236}">
                <a16:creationId xmlns:a16="http://schemas.microsoft.com/office/drawing/2014/main" id="{F4BF791E-F4B5-41DE-8885-04FEE49394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3C590D-390B-48CF-8B17-857B21F8A251}"/>
              </a:ext>
            </a:extLst>
          </p:cNvPr>
          <p:cNvSpPr>
            <a:spLocks noGrp="1"/>
          </p:cNvSpPr>
          <p:nvPr>
            <p:ph type="sldNum" sz="quarter" idx="12"/>
          </p:nvPr>
        </p:nvSpPr>
        <p:spPr/>
        <p:txBody>
          <a:bodyPr/>
          <a:lstStyle/>
          <a:p>
            <a:fld id="{1F88FFF4-258E-40D5-B8AB-A059853DDAF8}" type="slidenum">
              <a:rPr lang="en-US" smtClean="0"/>
              <a:t>‹#›</a:t>
            </a:fld>
            <a:endParaRPr lang="en-US"/>
          </a:p>
        </p:txBody>
      </p:sp>
    </p:spTree>
    <p:extLst>
      <p:ext uri="{BB962C8B-B14F-4D97-AF65-F5344CB8AC3E}">
        <p14:creationId xmlns:p14="http://schemas.microsoft.com/office/powerpoint/2010/main" val="1649893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A5DC26-7AB5-436D-90E8-0F7297188D14}"/>
              </a:ext>
            </a:extLst>
          </p:cNvPr>
          <p:cNvSpPr>
            <a:spLocks noGrp="1"/>
          </p:cNvSpPr>
          <p:nvPr>
            <p:ph type="dt" sz="half" idx="10"/>
          </p:nvPr>
        </p:nvSpPr>
        <p:spPr/>
        <p:txBody>
          <a:bodyPr/>
          <a:lstStyle/>
          <a:p>
            <a:fld id="{931B07B0-3FD0-4039-A83D-816B5C4E8575}" type="datetimeFigureOut">
              <a:rPr lang="en-US" smtClean="0"/>
              <a:t>4/13/2021</a:t>
            </a:fld>
            <a:endParaRPr lang="en-US"/>
          </a:p>
        </p:txBody>
      </p:sp>
      <p:sp>
        <p:nvSpPr>
          <p:cNvPr id="3" name="Footer Placeholder 2">
            <a:extLst>
              <a:ext uri="{FF2B5EF4-FFF2-40B4-BE49-F238E27FC236}">
                <a16:creationId xmlns:a16="http://schemas.microsoft.com/office/drawing/2014/main" id="{61AB1767-261A-4041-98E2-CDF3FC42EE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DF4B11-2DE3-4A55-8D51-3CF99BFDB4E5}"/>
              </a:ext>
            </a:extLst>
          </p:cNvPr>
          <p:cNvSpPr>
            <a:spLocks noGrp="1"/>
          </p:cNvSpPr>
          <p:nvPr>
            <p:ph type="sldNum" sz="quarter" idx="12"/>
          </p:nvPr>
        </p:nvSpPr>
        <p:spPr/>
        <p:txBody>
          <a:bodyPr/>
          <a:lstStyle/>
          <a:p>
            <a:fld id="{1F88FFF4-258E-40D5-B8AB-A059853DDAF8}" type="slidenum">
              <a:rPr lang="en-US" smtClean="0"/>
              <a:t>‹#›</a:t>
            </a:fld>
            <a:endParaRPr lang="en-US"/>
          </a:p>
        </p:txBody>
      </p:sp>
    </p:spTree>
    <p:extLst>
      <p:ext uri="{BB962C8B-B14F-4D97-AF65-F5344CB8AC3E}">
        <p14:creationId xmlns:p14="http://schemas.microsoft.com/office/powerpoint/2010/main" val="93917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04D1-CA6F-4AF5-8E05-87DDDDA22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039F8F-91D0-4A1B-9545-597DA0763E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E8DFF8-4EBD-4783-BF58-49AE9CC4E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C6CFDB-A4F1-43E8-845E-64E37E0B92BF}"/>
              </a:ext>
            </a:extLst>
          </p:cNvPr>
          <p:cNvSpPr>
            <a:spLocks noGrp="1"/>
          </p:cNvSpPr>
          <p:nvPr>
            <p:ph type="dt" sz="half" idx="10"/>
          </p:nvPr>
        </p:nvSpPr>
        <p:spPr/>
        <p:txBody>
          <a:bodyPr/>
          <a:lstStyle/>
          <a:p>
            <a:fld id="{931B07B0-3FD0-4039-A83D-816B5C4E8575}" type="datetimeFigureOut">
              <a:rPr lang="en-US" smtClean="0"/>
              <a:t>4/13/2021</a:t>
            </a:fld>
            <a:endParaRPr lang="en-US"/>
          </a:p>
        </p:txBody>
      </p:sp>
      <p:sp>
        <p:nvSpPr>
          <p:cNvPr id="6" name="Footer Placeholder 5">
            <a:extLst>
              <a:ext uri="{FF2B5EF4-FFF2-40B4-BE49-F238E27FC236}">
                <a16:creationId xmlns:a16="http://schemas.microsoft.com/office/drawing/2014/main" id="{41D08D9C-B08F-4E3A-882E-4994D68CDC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D0C3F5-1A6D-47AA-9EE7-BA309F6E338B}"/>
              </a:ext>
            </a:extLst>
          </p:cNvPr>
          <p:cNvSpPr>
            <a:spLocks noGrp="1"/>
          </p:cNvSpPr>
          <p:nvPr>
            <p:ph type="sldNum" sz="quarter" idx="12"/>
          </p:nvPr>
        </p:nvSpPr>
        <p:spPr/>
        <p:txBody>
          <a:bodyPr/>
          <a:lstStyle/>
          <a:p>
            <a:fld id="{1F88FFF4-258E-40D5-B8AB-A059853DDAF8}" type="slidenum">
              <a:rPr lang="en-US" smtClean="0"/>
              <a:t>‹#›</a:t>
            </a:fld>
            <a:endParaRPr lang="en-US"/>
          </a:p>
        </p:txBody>
      </p:sp>
    </p:spTree>
    <p:extLst>
      <p:ext uri="{BB962C8B-B14F-4D97-AF65-F5344CB8AC3E}">
        <p14:creationId xmlns:p14="http://schemas.microsoft.com/office/powerpoint/2010/main" val="3236170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029A9-48A5-40A8-832F-6CA58CEAA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DA6B93-4D13-4E4A-9D48-D37ABB8A3C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C8BB48-B56B-41B4-8B3A-8B26B55B94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05719F-206F-44D4-8E63-F85F2A431ABC}"/>
              </a:ext>
            </a:extLst>
          </p:cNvPr>
          <p:cNvSpPr>
            <a:spLocks noGrp="1"/>
          </p:cNvSpPr>
          <p:nvPr>
            <p:ph type="dt" sz="half" idx="10"/>
          </p:nvPr>
        </p:nvSpPr>
        <p:spPr/>
        <p:txBody>
          <a:bodyPr/>
          <a:lstStyle/>
          <a:p>
            <a:fld id="{931B07B0-3FD0-4039-A83D-816B5C4E8575}" type="datetimeFigureOut">
              <a:rPr lang="en-US" smtClean="0"/>
              <a:t>4/13/2021</a:t>
            </a:fld>
            <a:endParaRPr lang="en-US"/>
          </a:p>
        </p:txBody>
      </p:sp>
      <p:sp>
        <p:nvSpPr>
          <p:cNvPr id="6" name="Footer Placeholder 5">
            <a:extLst>
              <a:ext uri="{FF2B5EF4-FFF2-40B4-BE49-F238E27FC236}">
                <a16:creationId xmlns:a16="http://schemas.microsoft.com/office/drawing/2014/main" id="{FDC960E2-BAC1-4507-87DC-A326E69FCC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1BF728-266D-43A2-9220-C3A5D43813BA}"/>
              </a:ext>
            </a:extLst>
          </p:cNvPr>
          <p:cNvSpPr>
            <a:spLocks noGrp="1"/>
          </p:cNvSpPr>
          <p:nvPr>
            <p:ph type="sldNum" sz="quarter" idx="12"/>
          </p:nvPr>
        </p:nvSpPr>
        <p:spPr/>
        <p:txBody>
          <a:bodyPr/>
          <a:lstStyle/>
          <a:p>
            <a:fld id="{1F88FFF4-258E-40D5-B8AB-A059853DDAF8}" type="slidenum">
              <a:rPr lang="en-US" smtClean="0"/>
              <a:t>‹#›</a:t>
            </a:fld>
            <a:endParaRPr lang="en-US"/>
          </a:p>
        </p:txBody>
      </p:sp>
    </p:spTree>
    <p:extLst>
      <p:ext uri="{BB962C8B-B14F-4D97-AF65-F5344CB8AC3E}">
        <p14:creationId xmlns:p14="http://schemas.microsoft.com/office/powerpoint/2010/main" val="287572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CFE1DD-36B8-4EBC-A1F6-EABA406C04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638C48-AB92-47EC-9309-B6C47528B9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EDE40A-54F0-41FC-A126-32206E339C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1B07B0-3FD0-4039-A83D-816B5C4E8575}" type="datetimeFigureOut">
              <a:rPr lang="en-US" smtClean="0"/>
              <a:t>4/13/2021</a:t>
            </a:fld>
            <a:endParaRPr lang="en-US"/>
          </a:p>
        </p:txBody>
      </p:sp>
      <p:sp>
        <p:nvSpPr>
          <p:cNvPr id="5" name="Footer Placeholder 4">
            <a:extLst>
              <a:ext uri="{FF2B5EF4-FFF2-40B4-BE49-F238E27FC236}">
                <a16:creationId xmlns:a16="http://schemas.microsoft.com/office/drawing/2014/main" id="{19812234-7896-47A0-B829-81B2E5C6E7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AADC73-FF2B-4178-AD75-97347B7509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88FFF4-258E-40D5-B8AB-A059853DDAF8}" type="slidenum">
              <a:rPr lang="en-US" smtClean="0"/>
              <a:t>‹#›</a:t>
            </a:fld>
            <a:endParaRPr lang="en-US"/>
          </a:p>
        </p:txBody>
      </p:sp>
    </p:spTree>
    <p:extLst>
      <p:ext uri="{BB962C8B-B14F-4D97-AF65-F5344CB8AC3E}">
        <p14:creationId xmlns:p14="http://schemas.microsoft.com/office/powerpoint/2010/main" val="2629164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3.xml"/><Relationship Id="rId1" Type="http://schemas.openxmlformats.org/officeDocument/2006/relationships/slideLayout" Target="../slideLayouts/slideLayout2.xml"/><Relationship Id="rId5" Type="http://schemas.openxmlformats.org/officeDocument/2006/relationships/slide" Target="slide21.xml"/><Relationship Id="rId4" Type="http://schemas.openxmlformats.org/officeDocument/2006/relationships/slide" Target="slide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7.xml"/><Relationship Id="rId4" Type="http://schemas.openxmlformats.org/officeDocument/2006/relationships/slide" Target="slide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FD446-ABB7-49AE-9CE6-BAAE18F84B52}"/>
              </a:ext>
            </a:extLst>
          </p:cNvPr>
          <p:cNvSpPr>
            <a:spLocks noGrp="1"/>
          </p:cNvSpPr>
          <p:nvPr>
            <p:ph type="ctrTitle"/>
          </p:nvPr>
        </p:nvSpPr>
        <p:spPr/>
        <p:txBody>
          <a:bodyPr/>
          <a:lstStyle/>
          <a:p>
            <a:r>
              <a:rPr lang="en-US" dirty="0"/>
              <a:t>March report</a:t>
            </a:r>
          </a:p>
        </p:txBody>
      </p:sp>
      <p:sp>
        <p:nvSpPr>
          <p:cNvPr id="3" name="Subtitle 2">
            <a:extLst>
              <a:ext uri="{FF2B5EF4-FFF2-40B4-BE49-F238E27FC236}">
                <a16:creationId xmlns:a16="http://schemas.microsoft.com/office/drawing/2014/main" id="{5DD19239-0E33-4826-B951-CC950E0630B2}"/>
              </a:ext>
            </a:extLst>
          </p:cNvPr>
          <p:cNvSpPr>
            <a:spLocks noGrp="1"/>
          </p:cNvSpPr>
          <p:nvPr>
            <p:ph type="subTitle" idx="1"/>
          </p:nvPr>
        </p:nvSpPr>
        <p:spPr/>
        <p:txBody>
          <a:bodyPr/>
          <a:lstStyle/>
          <a:p>
            <a:r>
              <a:rPr lang="en-US" dirty="0"/>
              <a:t>Sanjay </a:t>
            </a:r>
            <a:r>
              <a:rPr lang="en-US" dirty="0" err="1"/>
              <a:t>Madria</a:t>
            </a:r>
            <a:endParaRPr lang="en-US" dirty="0"/>
          </a:p>
        </p:txBody>
      </p:sp>
    </p:spTree>
    <p:extLst>
      <p:ext uri="{BB962C8B-B14F-4D97-AF65-F5344CB8AC3E}">
        <p14:creationId xmlns:p14="http://schemas.microsoft.com/office/powerpoint/2010/main" val="3395799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9343-8D2C-4F21-8D8F-9DD2ADBE3852}"/>
              </a:ext>
            </a:extLst>
          </p:cNvPr>
          <p:cNvSpPr>
            <a:spLocks noGrp="1"/>
          </p:cNvSpPr>
          <p:nvPr>
            <p:ph type="title"/>
          </p:nvPr>
        </p:nvSpPr>
        <p:spPr/>
        <p:txBody>
          <a:bodyPr/>
          <a:lstStyle/>
          <a:p>
            <a:r>
              <a:rPr lang="en-US" dirty="0"/>
              <a:t>Design of </a:t>
            </a:r>
            <a:r>
              <a:rPr lang="en-US" dirty="0" err="1"/>
              <a:t>ReVo</a:t>
            </a:r>
            <a:r>
              <a:rPr lang="en-US" dirty="0"/>
              <a:t>-ABE modules – user revocation</a:t>
            </a:r>
          </a:p>
        </p:txBody>
      </p:sp>
      <p:sp>
        <p:nvSpPr>
          <p:cNvPr id="3" name="Content Placeholder 2">
            <a:extLst>
              <a:ext uri="{FF2B5EF4-FFF2-40B4-BE49-F238E27FC236}">
                <a16:creationId xmlns:a16="http://schemas.microsoft.com/office/drawing/2014/main" id="{A4BD037A-F3BE-4204-A4C1-5737A3592C2D}"/>
              </a:ext>
            </a:extLst>
          </p:cNvPr>
          <p:cNvSpPr>
            <a:spLocks noGrp="1"/>
          </p:cNvSpPr>
          <p:nvPr>
            <p:ph idx="1"/>
          </p:nvPr>
        </p:nvSpPr>
        <p:spPr>
          <a:xfrm>
            <a:off x="838200" y="1825625"/>
            <a:ext cx="10515600" cy="1489075"/>
          </a:xfrm>
        </p:spPr>
        <p:txBody>
          <a:bodyPr>
            <a:normAutofit/>
          </a:bodyPr>
          <a:lstStyle/>
          <a:p>
            <a:r>
              <a:rPr lang="en-US" sz="2400" dirty="0"/>
              <a:t>The app could allow the user to choose who to revoke and when to revoke. </a:t>
            </a:r>
          </a:p>
          <a:p>
            <a:r>
              <a:rPr lang="en-US" sz="2400" dirty="0"/>
              <a:t>Data owner can revoke other users by type in their name or choose from a predefined revocation tree.</a:t>
            </a:r>
          </a:p>
        </p:txBody>
      </p:sp>
      <p:pic>
        <p:nvPicPr>
          <p:cNvPr id="4" name="Picture 3">
            <a:extLst>
              <a:ext uri="{FF2B5EF4-FFF2-40B4-BE49-F238E27FC236}">
                <a16:creationId xmlns:a16="http://schemas.microsoft.com/office/drawing/2014/main" id="{A35AFC7C-68C9-47F3-B680-9C24CBC0854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27275" y="3136583"/>
            <a:ext cx="1847850" cy="3672205"/>
          </a:xfrm>
          <a:prstGeom prst="rect">
            <a:avLst/>
          </a:prstGeom>
          <a:noFill/>
        </p:spPr>
      </p:pic>
      <p:pic>
        <p:nvPicPr>
          <p:cNvPr id="32" name="Picture 31">
            <a:extLst>
              <a:ext uri="{FF2B5EF4-FFF2-40B4-BE49-F238E27FC236}">
                <a16:creationId xmlns:a16="http://schemas.microsoft.com/office/drawing/2014/main" id="{6D1D6566-872F-4ACC-9952-AA6C347D508E}"/>
              </a:ext>
            </a:extLst>
          </p:cNvPr>
          <p:cNvPicPr>
            <a:picLocks noChangeAspect="1"/>
          </p:cNvPicPr>
          <p:nvPr/>
        </p:nvPicPr>
        <p:blipFill>
          <a:blip r:embed="rId3"/>
          <a:stretch>
            <a:fillRect/>
          </a:stretch>
        </p:blipFill>
        <p:spPr>
          <a:xfrm>
            <a:off x="6748750" y="3089512"/>
            <a:ext cx="2031425" cy="3719276"/>
          </a:xfrm>
          <a:prstGeom prst="rect">
            <a:avLst/>
          </a:prstGeom>
        </p:spPr>
      </p:pic>
    </p:spTree>
    <p:extLst>
      <p:ext uri="{BB962C8B-B14F-4D97-AF65-F5344CB8AC3E}">
        <p14:creationId xmlns:p14="http://schemas.microsoft.com/office/powerpoint/2010/main" val="1917853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69C22-7000-49E2-A85C-D3404CA19D9D}"/>
              </a:ext>
            </a:extLst>
          </p:cNvPr>
          <p:cNvSpPr>
            <a:spLocks noGrp="1"/>
          </p:cNvSpPr>
          <p:nvPr>
            <p:ph type="title"/>
          </p:nvPr>
        </p:nvSpPr>
        <p:spPr/>
        <p:txBody>
          <a:bodyPr/>
          <a:lstStyle/>
          <a:p>
            <a:r>
              <a:rPr lang="en-US" dirty="0"/>
              <a:t>Design of </a:t>
            </a:r>
            <a:r>
              <a:rPr lang="en-US" dirty="0" err="1"/>
              <a:t>ReVo</a:t>
            </a:r>
            <a:r>
              <a:rPr lang="en-US" dirty="0"/>
              <a:t>-ABE modules – user join</a:t>
            </a:r>
          </a:p>
        </p:txBody>
      </p:sp>
      <p:sp>
        <p:nvSpPr>
          <p:cNvPr id="3" name="Content Placeholder 2">
            <a:extLst>
              <a:ext uri="{FF2B5EF4-FFF2-40B4-BE49-F238E27FC236}">
                <a16:creationId xmlns:a16="http://schemas.microsoft.com/office/drawing/2014/main" id="{01D107D2-9DDB-4930-BC68-6B130735ECE3}"/>
              </a:ext>
            </a:extLst>
          </p:cNvPr>
          <p:cNvSpPr>
            <a:spLocks noGrp="1"/>
          </p:cNvSpPr>
          <p:nvPr>
            <p:ph idx="1"/>
          </p:nvPr>
        </p:nvSpPr>
        <p:spPr>
          <a:xfrm>
            <a:off x="838200" y="1825625"/>
            <a:ext cx="8343900" cy="4351338"/>
          </a:xfrm>
        </p:spPr>
        <p:txBody>
          <a:bodyPr/>
          <a:lstStyle/>
          <a:p>
            <a:r>
              <a:rPr lang="en-US" dirty="0"/>
              <a:t>In the demo, the app could allow the user to add new member in the group dynamically while still maintain security. </a:t>
            </a:r>
          </a:p>
          <a:p>
            <a:r>
              <a:rPr lang="en-US" dirty="0"/>
              <a:t>To let a user join, the data owner needs to add the new user’s attribute to the attribute tree.</a:t>
            </a:r>
          </a:p>
          <a:p>
            <a:r>
              <a:rPr lang="en-US" dirty="0"/>
              <a:t>When encrypt, the data owner needs to make sure the new user is not in the revocation list.</a:t>
            </a:r>
          </a:p>
        </p:txBody>
      </p:sp>
      <p:pic>
        <p:nvPicPr>
          <p:cNvPr id="4" name="Picture 3">
            <a:extLst>
              <a:ext uri="{FF2B5EF4-FFF2-40B4-BE49-F238E27FC236}">
                <a16:creationId xmlns:a16="http://schemas.microsoft.com/office/drawing/2014/main" id="{727C4D5A-8E38-4C2E-9935-41BFF6F0A70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50374" y="1731169"/>
            <a:ext cx="2397125" cy="4540250"/>
          </a:xfrm>
          <a:prstGeom prst="rect">
            <a:avLst/>
          </a:prstGeom>
          <a:noFill/>
        </p:spPr>
      </p:pic>
    </p:spTree>
    <p:extLst>
      <p:ext uri="{BB962C8B-B14F-4D97-AF65-F5344CB8AC3E}">
        <p14:creationId xmlns:p14="http://schemas.microsoft.com/office/powerpoint/2010/main" val="2266745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AD649-7396-4C9F-BC3F-79DCDC77EF1D}"/>
              </a:ext>
            </a:extLst>
          </p:cNvPr>
          <p:cNvSpPr>
            <a:spLocks noGrp="1"/>
          </p:cNvSpPr>
          <p:nvPr>
            <p:ph type="title"/>
          </p:nvPr>
        </p:nvSpPr>
        <p:spPr/>
        <p:txBody>
          <a:bodyPr/>
          <a:lstStyle/>
          <a:p>
            <a:r>
              <a:rPr lang="en-US" dirty="0"/>
              <a:t>Content Caching for DTN network</a:t>
            </a:r>
          </a:p>
        </p:txBody>
      </p:sp>
      <p:sp>
        <p:nvSpPr>
          <p:cNvPr id="3" name="Content Placeholder 2">
            <a:extLst>
              <a:ext uri="{FF2B5EF4-FFF2-40B4-BE49-F238E27FC236}">
                <a16:creationId xmlns:a16="http://schemas.microsoft.com/office/drawing/2014/main" id="{C73A3883-7A26-44EE-91BD-0E55524C5FB7}"/>
              </a:ext>
            </a:extLst>
          </p:cNvPr>
          <p:cNvSpPr>
            <a:spLocks noGrp="1"/>
          </p:cNvSpPr>
          <p:nvPr>
            <p:ph idx="1"/>
          </p:nvPr>
        </p:nvSpPr>
        <p:spPr/>
        <p:txBody>
          <a:bodyPr/>
          <a:lstStyle/>
          <a:p>
            <a:r>
              <a:rPr lang="en-US" dirty="0">
                <a:hlinkClick r:id="rId2" action="ppaction://hlinksldjump"/>
              </a:rPr>
              <a:t>Problem Statement and goal</a:t>
            </a:r>
            <a:endParaRPr lang="en-US" dirty="0"/>
          </a:p>
          <a:p>
            <a:r>
              <a:rPr lang="en-US" dirty="0">
                <a:hlinkClick r:id="rId3" action="ppaction://hlinksldjump"/>
              </a:rPr>
              <a:t>System model</a:t>
            </a:r>
            <a:endParaRPr lang="en-US" dirty="0"/>
          </a:p>
          <a:p>
            <a:r>
              <a:rPr lang="en-US" dirty="0">
                <a:hlinkClick r:id="rId4" action="ppaction://hlinksldjump"/>
              </a:rPr>
              <a:t>Objectives</a:t>
            </a:r>
            <a:endParaRPr lang="en-US" dirty="0"/>
          </a:p>
          <a:p>
            <a:r>
              <a:rPr lang="en-US" dirty="0">
                <a:hlinkClick r:id="rId5" action="ppaction://hlinksldjump"/>
              </a:rPr>
              <a:t>Simulation and results</a:t>
            </a:r>
            <a:endParaRPr lang="en-US" dirty="0"/>
          </a:p>
          <a:p>
            <a:endParaRPr lang="en-US" dirty="0"/>
          </a:p>
        </p:txBody>
      </p:sp>
    </p:spTree>
    <p:extLst>
      <p:ext uri="{BB962C8B-B14F-4D97-AF65-F5344CB8AC3E}">
        <p14:creationId xmlns:p14="http://schemas.microsoft.com/office/powerpoint/2010/main" val="3724580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119B-7DE5-4DFF-B26B-8CFDA923377A}"/>
              </a:ext>
            </a:extLst>
          </p:cNvPr>
          <p:cNvSpPr>
            <a:spLocks noGrp="1"/>
          </p:cNvSpPr>
          <p:nvPr>
            <p:ph type="title"/>
          </p:nvPr>
        </p:nvSpPr>
        <p:spPr/>
        <p:txBody>
          <a:bodyPr>
            <a:normAutofit/>
          </a:bodyPr>
          <a:lstStyle/>
          <a:p>
            <a:r>
              <a:rPr lang="en-US" dirty="0"/>
              <a:t>Problem Statement</a:t>
            </a:r>
          </a:p>
        </p:txBody>
      </p:sp>
      <p:sp>
        <p:nvSpPr>
          <p:cNvPr id="3" name="Content Placeholder 2">
            <a:extLst>
              <a:ext uri="{FF2B5EF4-FFF2-40B4-BE49-F238E27FC236}">
                <a16:creationId xmlns:a16="http://schemas.microsoft.com/office/drawing/2014/main" id="{747D2ECB-CC3C-41F3-8B9A-87E1C74349D4}"/>
              </a:ext>
            </a:extLst>
          </p:cNvPr>
          <p:cNvSpPr>
            <a:spLocks noGrp="1"/>
          </p:cNvSpPr>
          <p:nvPr>
            <p:ph idx="1"/>
          </p:nvPr>
        </p:nvSpPr>
        <p:spPr>
          <a:xfrm>
            <a:off x="838200" y="1981199"/>
            <a:ext cx="10515600" cy="4680857"/>
          </a:xfrm>
        </p:spPr>
        <p:txBody>
          <a:bodyPr>
            <a:normAutofit/>
          </a:bodyPr>
          <a:lstStyle/>
          <a:p>
            <a:r>
              <a:rPr lang="en-US" sz="2400" dirty="0">
                <a:latin typeface="Times New Roman" panose="02020603050405020304" pitchFamily="18" charset="0"/>
                <a:cs typeface="Times New Roman" panose="02020603050405020304" pitchFamily="18" charset="0"/>
              </a:rPr>
              <a:t>A message needs to be forwarded to a set of nodes who have higher interest similarity with this message. Besides, messages need to be forwarded to the CC also as many as possible.</a:t>
            </a:r>
          </a:p>
          <a:p>
            <a:r>
              <a:rPr lang="en-US" sz="2400" dirty="0">
                <a:latin typeface="Times New Roman" panose="02020603050405020304" pitchFamily="18" charset="0"/>
                <a:cs typeface="Times New Roman" panose="02020603050405020304" pitchFamily="18" charset="0"/>
              </a:rPr>
              <a:t>While forwarding messages, congestion may occur to the nodes with high mobility and contacts. </a:t>
            </a:r>
          </a:p>
          <a:p>
            <a:r>
              <a:rPr lang="en-US" sz="2400" dirty="0">
                <a:latin typeface="Times New Roman" panose="02020603050405020304" pitchFamily="18" charset="0"/>
                <a:cs typeface="Times New Roman" panose="02020603050405020304" pitchFamily="18" charset="0"/>
              </a:rPr>
              <a:t>Different events lead to different topic as trending or important. These need to be identified and quickly dispersed.</a:t>
            </a:r>
          </a:p>
          <a:p>
            <a:r>
              <a:rPr lang="en-US" sz="2400" dirty="0">
                <a:latin typeface="Times New Roman" panose="02020603050405020304" pitchFamily="18" charset="0"/>
                <a:cs typeface="Times New Roman" panose="02020603050405020304" pitchFamily="18" charset="0"/>
              </a:rPr>
              <a:t>Due to limited bandwidth and intermittent connection among the node in a DTN, content transmission from further node causes long-transmission delay which can be handled by efficient cache management.</a:t>
            </a:r>
          </a:p>
          <a:p>
            <a:r>
              <a:rPr lang="en-US" sz="2400" dirty="0">
                <a:latin typeface="Times New Roman" panose="02020603050405020304" pitchFamily="18" charset="0"/>
                <a:cs typeface="Times New Roman" panose="02020603050405020304" pitchFamily="18" charset="0"/>
              </a:rPr>
              <a:t>As nodes also move, their trajectories need to be analyzed in deciding what content to cache in which node.</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4312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119B-7DE5-4DFF-B26B-8CFDA923377A}"/>
              </a:ext>
            </a:extLst>
          </p:cNvPr>
          <p:cNvSpPr>
            <a:spLocks noGrp="1"/>
          </p:cNvSpPr>
          <p:nvPr>
            <p:ph type="title"/>
          </p:nvPr>
        </p:nvSpPr>
        <p:spPr>
          <a:xfrm>
            <a:off x="838200" y="365125"/>
            <a:ext cx="10515600" cy="1325563"/>
          </a:xfrm>
        </p:spPr>
        <p:txBody>
          <a:bodyPr>
            <a:normAutofit/>
          </a:bodyPr>
          <a:lstStyle/>
          <a:p>
            <a:r>
              <a:rPr lang="en-US" dirty="0"/>
              <a:t>Goal</a:t>
            </a:r>
          </a:p>
        </p:txBody>
      </p:sp>
      <p:sp>
        <p:nvSpPr>
          <p:cNvPr id="3" name="Content Placeholder 2">
            <a:extLst>
              <a:ext uri="{FF2B5EF4-FFF2-40B4-BE49-F238E27FC236}">
                <a16:creationId xmlns:a16="http://schemas.microsoft.com/office/drawing/2014/main" id="{747D2ECB-CC3C-41F3-8B9A-87E1C74349D4}"/>
              </a:ext>
            </a:extLst>
          </p:cNvPr>
          <p:cNvSpPr>
            <a:spLocks noGrp="1"/>
          </p:cNvSpPr>
          <p:nvPr>
            <p:ph idx="1"/>
          </p:nvPr>
        </p:nvSpPr>
        <p:spPr>
          <a:xfrm>
            <a:off x="838199" y="2041071"/>
            <a:ext cx="10515599" cy="4451804"/>
          </a:xfrm>
        </p:spPr>
        <p:txBody>
          <a:bodyPr>
            <a:normAutofit/>
          </a:bodyPr>
          <a:lstStyle/>
          <a:p>
            <a:r>
              <a:rPr lang="en-US" sz="2400" dirty="0">
                <a:latin typeface="Times New Roman" panose="02020603050405020304" pitchFamily="18" charset="0"/>
                <a:cs typeface="Times New Roman" panose="02020603050405020304" pitchFamily="18" charset="0"/>
              </a:rPr>
              <a:t>Content prioritization in the response of an event. Nodes continuously collect information from messages received to detect trending topics to identify prioritized messages to deliver them first.</a:t>
            </a:r>
          </a:p>
          <a:p>
            <a:r>
              <a:rPr lang="en-US" sz="2400" dirty="0">
                <a:latin typeface="Times New Roman" panose="02020603050405020304" pitchFamily="18" charset="0"/>
                <a:cs typeface="Times New Roman" panose="02020603050405020304" pitchFamily="18" charset="0"/>
              </a:rPr>
              <a:t>Satisfying nodes' own mission interest while disseminating messages to the appropriate nodes selected by the RL method.</a:t>
            </a:r>
          </a:p>
          <a:p>
            <a:r>
              <a:rPr lang="en-US" sz="2400" dirty="0">
                <a:latin typeface="Times New Roman" panose="02020603050405020304" pitchFamily="18" charset="0"/>
                <a:cs typeface="Times New Roman" panose="02020603050405020304" pitchFamily="18" charset="0"/>
              </a:rPr>
              <a:t>Interest adjustment among the nodes based on their contact patterns with other nodes to increase the overall message delivery.</a:t>
            </a:r>
          </a:p>
          <a:p>
            <a:r>
              <a:rPr lang="en-US" sz="2400" dirty="0">
                <a:latin typeface="Times New Roman" panose="02020603050405020304" pitchFamily="18" charset="0"/>
                <a:cs typeface="Times New Roman" panose="02020603050405020304" pitchFamily="18" charset="0"/>
              </a:rPr>
              <a:t>Congestion avoidance with respect to a busy node to reduce message drop rate and link breaks.</a:t>
            </a:r>
          </a:p>
          <a:p>
            <a:r>
              <a:rPr lang="en-US" sz="2400" dirty="0">
                <a:latin typeface="Times New Roman" panose="02020603050405020304" pitchFamily="18" charset="0"/>
                <a:cs typeface="Times New Roman" panose="02020603050405020304" pitchFamily="18" charset="0"/>
              </a:rPr>
              <a:t>Providing a resource-aware collaborative cache management scheme to increase the content accessibility among the nodes.</a:t>
            </a:r>
          </a:p>
        </p:txBody>
      </p:sp>
    </p:spTree>
    <p:extLst>
      <p:ext uri="{BB962C8B-B14F-4D97-AF65-F5344CB8AC3E}">
        <p14:creationId xmlns:p14="http://schemas.microsoft.com/office/powerpoint/2010/main" val="1443767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Times New Roman" panose="02020603050405020304" pitchFamily="18" charset="0"/>
              </a:rPr>
              <a:t>System Model</a:t>
            </a:r>
          </a:p>
        </p:txBody>
      </p:sp>
      <p:sp>
        <p:nvSpPr>
          <p:cNvPr id="3" name="Content Placeholder 2"/>
          <p:cNvSpPr>
            <a:spLocks noGrp="1"/>
          </p:cNvSpPr>
          <p:nvPr>
            <p:ph idx="1"/>
          </p:nvPr>
        </p:nvSpPr>
        <p:spPr/>
        <p:txBody>
          <a:bodyPr>
            <a:normAutofit/>
          </a:bodyPr>
          <a:lstStyle/>
          <a:p>
            <a:r>
              <a:rPr lang="en-US" sz="2200" dirty="0">
                <a:latin typeface="Times New Roman" panose="02020603050405020304" pitchFamily="18" charset="0"/>
                <a:cs typeface="Times New Roman" panose="02020603050405020304" pitchFamily="18" charset="0"/>
              </a:rPr>
              <a:t>All nodes have different lists of interests.</a:t>
            </a:r>
          </a:p>
          <a:p>
            <a:r>
              <a:rPr lang="en-US" sz="2200" dirty="0">
                <a:latin typeface="Times New Roman" panose="02020603050405020304" pitchFamily="18" charset="0"/>
                <a:cs typeface="Times New Roman" panose="02020603050405020304" pitchFamily="18" charset="0"/>
              </a:rPr>
              <a:t>Each message is associated with a list of keywords.</a:t>
            </a:r>
          </a:p>
          <a:p>
            <a:r>
              <a:rPr lang="en-US" sz="2200" dirty="0">
                <a:latin typeface="Times New Roman" panose="02020603050405020304" pitchFamily="18" charset="0"/>
                <a:cs typeface="Times New Roman" panose="02020603050405020304" pitchFamily="18" charset="0"/>
              </a:rPr>
              <a:t>All nodes can generate, forward and delete message.</a:t>
            </a:r>
          </a:p>
          <a:p>
            <a:r>
              <a:rPr lang="en-US" sz="2200" dirty="0">
                <a:latin typeface="Times New Roman" panose="02020603050405020304" pitchFamily="18" charset="0"/>
                <a:cs typeface="Times New Roman" panose="02020603050405020304" pitchFamily="18" charset="0"/>
              </a:rPr>
              <a:t>The command center is the final destination of all generated messages.</a:t>
            </a:r>
          </a:p>
          <a:p>
            <a:r>
              <a:rPr lang="en-US" sz="2200" dirty="0">
                <a:latin typeface="Times New Roman" panose="02020603050405020304" pitchFamily="18" charset="0"/>
                <a:cs typeface="Times New Roman" panose="02020603050405020304" pitchFamily="18" charset="0"/>
              </a:rPr>
              <a:t>On contact, two nodes can exchange information about each other interests, delivery probability, and current congestion situation, etc. metadata.</a:t>
            </a:r>
          </a:p>
        </p:txBody>
      </p:sp>
    </p:spTree>
    <p:extLst>
      <p:ext uri="{BB962C8B-B14F-4D97-AF65-F5344CB8AC3E}">
        <p14:creationId xmlns:p14="http://schemas.microsoft.com/office/powerpoint/2010/main" val="681141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D245-8B4E-4CD8-9167-BF5151ABB4EE}"/>
              </a:ext>
            </a:extLst>
          </p:cNvPr>
          <p:cNvSpPr>
            <a:spLocks noGrp="1"/>
          </p:cNvSpPr>
          <p:nvPr>
            <p:ph type="title"/>
          </p:nvPr>
        </p:nvSpPr>
        <p:spPr/>
        <p:txBody>
          <a:bodyPr>
            <a:normAutofit/>
          </a:bodyPr>
          <a:lstStyle/>
          <a:p>
            <a:r>
              <a:rPr lang="en-US" dirty="0"/>
              <a:t>Objective 1: Priority Content Delivery</a:t>
            </a:r>
          </a:p>
        </p:txBody>
      </p:sp>
      <p:sp>
        <p:nvSpPr>
          <p:cNvPr id="3" name="Content Placeholder 2">
            <a:extLst>
              <a:ext uri="{FF2B5EF4-FFF2-40B4-BE49-F238E27FC236}">
                <a16:creationId xmlns:a16="http://schemas.microsoft.com/office/drawing/2014/main" id="{B6981ADC-300B-4CC4-82FA-E6CD01EC611F}"/>
              </a:ext>
            </a:extLst>
          </p:cNvPr>
          <p:cNvSpPr>
            <a:spLocks noGrp="1"/>
          </p:cNvSpPr>
          <p:nvPr>
            <p:ph idx="1"/>
          </p:nvPr>
        </p:nvSpPr>
        <p:spPr/>
        <p:txBody>
          <a:bodyPr>
            <a:normAutofit/>
          </a:bodyPr>
          <a:lstStyle/>
          <a:p>
            <a:r>
              <a:rPr lang="en-US" sz="2200" dirty="0">
                <a:latin typeface="Times New Roman" panose="02020603050405020304" pitchFamily="18" charset="0"/>
                <a:cs typeface="Times New Roman" panose="02020603050405020304" pitchFamily="18" charset="0"/>
              </a:rPr>
              <a:t>Some content may have more priority due to an event and forwarding them to the CC needs to be fast.</a:t>
            </a:r>
          </a:p>
          <a:p>
            <a:r>
              <a:rPr lang="en-US" sz="2200" dirty="0">
                <a:latin typeface="Times New Roman" panose="02020603050405020304" pitchFamily="18" charset="0"/>
                <a:cs typeface="Times New Roman" panose="02020603050405020304" pitchFamily="18" charset="0"/>
              </a:rPr>
              <a:t>We propose to detect the content with higher priority and transfer them among the nodes as much as possible so that those content will be delivered to the CC and nodes quickly and everyone will be aware of the incident.</a:t>
            </a:r>
          </a:p>
          <a:p>
            <a:r>
              <a:rPr lang="en-US" sz="2200" dirty="0">
                <a:latin typeface="Times New Roman" panose="02020603050405020304" pitchFamily="18" charset="0"/>
                <a:cs typeface="Times New Roman" panose="02020603050405020304" pitchFamily="18" charset="0"/>
              </a:rPr>
              <a:t>However, priority content may become less important after some time, and hence our approach can handle this issue by emphasizing more on content generated in recent time slots than previous time slots.</a:t>
            </a:r>
          </a:p>
        </p:txBody>
      </p:sp>
    </p:spTree>
    <p:extLst>
      <p:ext uri="{BB962C8B-B14F-4D97-AF65-F5344CB8AC3E}">
        <p14:creationId xmlns:p14="http://schemas.microsoft.com/office/powerpoint/2010/main" val="1518885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181B-732A-42A9-A5D1-93689082BC34}"/>
              </a:ext>
            </a:extLst>
          </p:cNvPr>
          <p:cNvSpPr>
            <a:spLocks noGrp="1"/>
          </p:cNvSpPr>
          <p:nvPr>
            <p:ph type="title"/>
          </p:nvPr>
        </p:nvSpPr>
        <p:spPr/>
        <p:txBody>
          <a:bodyPr>
            <a:normAutofit/>
          </a:bodyPr>
          <a:lstStyle/>
          <a:p>
            <a:r>
              <a:rPr lang="en-US" dirty="0"/>
              <a:t>Objective 2: Providing Content by Interest</a:t>
            </a:r>
          </a:p>
        </p:txBody>
      </p:sp>
      <p:sp>
        <p:nvSpPr>
          <p:cNvPr id="3" name="Content Placeholder 2">
            <a:extLst>
              <a:ext uri="{FF2B5EF4-FFF2-40B4-BE49-F238E27FC236}">
                <a16:creationId xmlns:a16="http://schemas.microsoft.com/office/drawing/2014/main" id="{8B9C63A3-889A-48A0-BCD3-597170CBA176}"/>
              </a:ext>
            </a:extLst>
          </p:cNvPr>
          <p:cNvSpPr>
            <a:spLocks noGrp="1"/>
          </p:cNvSpPr>
          <p:nvPr>
            <p:ph idx="1"/>
          </p:nvPr>
        </p:nvSpPr>
        <p:spPr/>
        <p:txBody>
          <a:bodyPr>
            <a:normAutofit/>
          </a:bodyPr>
          <a:lstStyle/>
          <a:p>
            <a:r>
              <a:rPr lang="en-US" sz="2200" dirty="0">
                <a:latin typeface="Times New Roman" panose="02020603050405020304" pitchFamily="18" charset="0"/>
                <a:cs typeface="Times New Roman" panose="02020603050405020304" pitchFamily="18" charset="0"/>
              </a:rPr>
              <a:t>Node’s storage, energy, and bandwidth is limited. So, a node cannot store and transmit/receive all the content. </a:t>
            </a:r>
          </a:p>
          <a:p>
            <a:r>
              <a:rPr lang="en-US" sz="2200" dirty="0">
                <a:latin typeface="Times New Roman" panose="02020603050405020304" pitchFamily="18" charset="0"/>
                <a:cs typeface="Times New Roman" panose="02020603050405020304" pitchFamily="18" charset="0"/>
              </a:rPr>
              <a:t>We propose to forward content to a node based on its interest which is defined by its mission.</a:t>
            </a:r>
          </a:p>
          <a:p>
            <a:r>
              <a:rPr lang="en-US" sz="2200" dirty="0">
                <a:latin typeface="Times New Roman" panose="02020603050405020304" pitchFamily="18" charset="0"/>
                <a:cs typeface="Times New Roman" panose="02020603050405020304" pitchFamily="18" charset="0"/>
              </a:rPr>
              <a:t>We measure the similarity of a content message with the interest of a node before forwarding so that it will fulfill the node’s interest.</a:t>
            </a:r>
          </a:p>
          <a:p>
            <a:r>
              <a:rPr lang="en-US" sz="2200" dirty="0">
                <a:latin typeface="Times New Roman" panose="02020603050405020304" pitchFamily="18" charset="0"/>
                <a:cs typeface="Times New Roman" panose="02020603050405020304" pitchFamily="18" charset="0"/>
              </a:rPr>
              <a:t>For increased message delivery, we propose a RL based approach to adjust nodes interests so that they will be able to carry each other messages if frequently connected.</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6193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E0F25-680E-40E6-A6B2-B05A5AC07EDD}"/>
              </a:ext>
            </a:extLst>
          </p:cNvPr>
          <p:cNvSpPr>
            <a:spLocks noGrp="1"/>
          </p:cNvSpPr>
          <p:nvPr>
            <p:ph type="title"/>
          </p:nvPr>
        </p:nvSpPr>
        <p:spPr/>
        <p:txBody>
          <a:bodyPr>
            <a:normAutofit/>
          </a:bodyPr>
          <a:lstStyle/>
          <a:p>
            <a:r>
              <a:rPr lang="en-US" dirty="0"/>
              <a:t>Congestion Handling</a:t>
            </a:r>
          </a:p>
        </p:txBody>
      </p:sp>
      <p:sp>
        <p:nvSpPr>
          <p:cNvPr id="3" name="Content Placeholder 2">
            <a:extLst>
              <a:ext uri="{FF2B5EF4-FFF2-40B4-BE49-F238E27FC236}">
                <a16:creationId xmlns:a16="http://schemas.microsoft.com/office/drawing/2014/main" id="{140D5476-D16A-467B-BB21-AB3C5760C533}"/>
              </a:ext>
            </a:extLst>
          </p:cNvPr>
          <p:cNvSpPr>
            <a:spLocks noGrp="1"/>
          </p:cNvSpPr>
          <p:nvPr>
            <p:ph idx="1"/>
          </p:nvPr>
        </p:nvSpPr>
        <p:spPr/>
        <p:txBody>
          <a:bodyPr>
            <a:normAutofit/>
          </a:bodyPr>
          <a:lstStyle/>
          <a:p>
            <a:r>
              <a:rPr lang="en-US" sz="2200" dirty="0">
                <a:latin typeface="Times New Roman" panose="02020603050405020304" pitchFamily="18" charset="0"/>
                <a:cs typeface="Times New Roman" panose="02020603050405020304" pitchFamily="18" charset="0"/>
              </a:rPr>
              <a:t>Data congestion in the nodes leads to more energy consumption due to transmission and more packet drops due to limited storage which can harm the overall performance of the network. </a:t>
            </a:r>
          </a:p>
          <a:p>
            <a:r>
              <a:rPr lang="en-US" sz="2200" dirty="0">
                <a:latin typeface="Times New Roman" panose="02020603050405020304" pitchFamily="18" charset="0"/>
                <a:cs typeface="Times New Roman" panose="02020603050405020304" pitchFamily="18" charset="0"/>
              </a:rPr>
              <a:t>The congestion state of the nodes can vary based on the contact pattern and connection time with the other nodes.</a:t>
            </a:r>
          </a:p>
          <a:p>
            <a:r>
              <a:rPr lang="en-US" sz="2200" dirty="0">
                <a:latin typeface="Times New Roman" panose="02020603050405020304" pitchFamily="18" charset="0"/>
                <a:cs typeface="Times New Roman" panose="02020603050405020304" pitchFamily="18" charset="0"/>
              </a:rPr>
              <a:t>Hence, we propose to learn the congestion nature of the nodes using RL and act accordingly so that nodes moving to the congested state will receive a reduced amount of data until they receive usual flow of content.</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4677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6B8C5-3141-468E-B832-1F183C94D4FF}"/>
              </a:ext>
            </a:extLst>
          </p:cNvPr>
          <p:cNvSpPr>
            <a:spLocks noGrp="1"/>
          </p:cNvSpPr>
          <p:nvPr>
            <p:ph type="title"/>
          </p:nvPr>
        </p:nvSpPr>
        <p:spPr/>
        <p:txBody>
          <a:bodyPr>
            <a:normAutofit/>
          </a:bodyPr>
          <a:lstStyle/>
          <a:p>
            <a:r>
              <a:rPr lang="en-US" dirty="0"/>
              <a:t>Objective 3: Cache Management</a:t>
            </a:r>
          </a:p>
        </p:txBody>
      </p:sp>
      <p:sp>
        <p:nvSpPr>
          <p:cNvPr id="3" name="Content Placeholder 2">
            <a:extLst>
              <a:ext uri="{FF2B5EF4-FFF2-40B4-BE49-F238E27FC236}">
                <a16:creationId xmlns:a16="http://schemas.microsoft.com/office/drawing/2014/main" id="{853E6F76-8B44-4C3F-8D51-D41A9290603F}"/>
              </a:ext>
            </a:extLst>
          </p:cNvPr>
          <p:cNvSpPr>
            <a:spLocks noGrp="1"/>
          </p:cNvSpPr>
          <p:nvPr>
            <p:ph idx="1"/>
          </p:nvPr>
        </p:nvSpPr>
        <p:spPr/>
        <p:txBody>
          <a:bodyPr>
            <a:normAutofit fontScale="92500"/>
          </a:bodyPr>
          <a:lstStyle/>
          <a:p>
            <a:r>
              <a:rPr lang="en-US" dirty="0">
                <a:latin typeface="Times New Roman" panose="02020603050405020304" pitchFamily="18" charset="0"/>
                <a:cs typeface="Times New Roman" panose="02020603050405020304" pitchFamily="18" charset="0"/>
              </a:rPr>
              <a:t>Cache nodes can store huge content for other nodes and the content are always changing. This situation cannot be dealt with traditional Q-learning. Hence, we propose Deep Q Network (DQN) to handle the continuous state-action space.</a:t>
            </a:r>
          </a:p>
          <a:p>
            <a:r>
              <a:rPr lang="en-US" dirty="0">
                <a:latin typeface="Times New Roman" panose="02020603050405020304" pitchFamily="18" charset="0"/>
                <a:cs typeface="Times New Roman" panose="02020603050405020304" pitchFamily="18" charset="0"/>
              </a:rPr>
              <a:t>In stationary scenario, transmission delay is considered as the key parameter while learning cache management. In our scenario, delay depends on the opportunity of nodes’ contact. Hence, transmission delay is measured with the time and hop needed to forward content to a node.</a:t>
            </a:r>
          </a:p>
          <a:p>
            <a:r>
              <a:rPr lang="en-US" dirty="0">
                <a:latin typeface="Times New Roman" panose="02020603050405020304" pitchFamily="18" charset="0"/>
                <a:cs typeface="Times New Roman" panose="02020603050405020304" pitchFamily="18" charset="0"/>
              </a:rPr>
              <a:t>Nodes usually moves in a team for achieving same mission goal. A cache hit is considered when a team member receives the content for his other team member because they are supposed to be in closed vicinity.</a:t>
            </a:r>
          </a:p>
        </p:txBody>
      </p:sp>
    </p:spTree>
    <p:extLst>
      <p:ext uri="{BB962C8B-B14F-4D97-AF65-F5344CB8AC3E}">
        <p14:creationId xmlns:p14="http://schemas.microsoft.com/office/powerpoint/2010/main" val="1625474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445C1-153F-412A-88D6-0E041B802CFA}"/>
              </a:ext>
            </a:extLst>
          </p:cNvPr>
          <p:cNvSpPr>
            <a:spLocks noGrp="1"/>
          </p:cNvSpPr>
          <p:nvPr>
            <p:ph type="title"/>
          </p:nvPr>
        </p:nvSpPr>
        <p:spPr/>
        <p:txBody>
          <a:bodyPr/>
          <a:lstStyle/>
          <a:p>
            <a:r>
              <a:rPr lang="en-US" dirty="0"/>
              <a:t>Demo setup for </a:t>
            </a:r>
            <a:r>
              <a:rPr lang="en-US" dirty="0" err="1"/>
              <a:t>ReVo</a:t>
            </a:r>
            <a:r>
              <a:rPr lang="en-US" dirty="0"/>
              <a:t>-ABE based secure DTN communication</a:t>
            </a:r>
          </a:p>
        </p:txBody>
      </p:sp>
      <p:sp>
        <p:nvSpPr>
          <p:cNvPr id="3" name="Content Placeholder 2">
            <a:extLst>
              <a:ext uri="{FF2B5EF4-FFF2-40B4-BE49-F238E27FC236}">
                <a16:creationId xmlns:a16="http://schemas.microsoft.com/office/drawing/2014/main" id="{492248E0-A117-4869-8553-D694E92118A1}"/>
              </a:ext>
            </a:extLst>
          </p:cNvPr>
          <p:cNvSpPr>
            <a:spLocks noGrp="1"/>
          </p:cNvSpPr>
          <p:nvPr>
            <p:ph idx="1"/>
          </p:nvPr>
        </p:nvSpPr>
        <p:spPr/>
        <p:txBody>
          <a:bodyPr/>
          <a:lstStyle/>
          <a:p>
            <a:r>
              <a:rPr lang="en-US" dirty="0">
                <a:hlinkClick r:id="rId2" action="ppaction://hlinksldjump"/>
              </a:rPr>
              <a:t>Brief review</a:t>
            </a:r>
            <a:endParaRPr lang="en-US" dirty="0"/>
          </a:p>
          <a:p>
            <a:r>
              <a:rPr lang="en-US" dirty="0">
                <a:hlinkClick r:id="rId3" action="ppaction://hlinksldjump"/>
              </a:rPr>
              <a:t>Communication options</a:t>
            </a:r>
            <a:endParaRPr lang="en-US" dirty="0"/>
          </a:p>
          <a:p>
            <a:r>
              <a:rPr lang="en-US" dirty="0">
                <a:hlinkClick r:id="rId4" action="ppaction://hlinksldjump"/>
              </a:rPr>
              <a:t>Security library</a:t>
            </a:r>
            <a:endParaRPr lang="en-US" dirty="0"/>
          </a:p>
          <a:p>
            <a:r>
              <a:rPr lang="en-US" dirty="0">
                <a:hlinkClick r:id="rId5" action="ppaction://hlinksldjump"/>
              </a:rPr>
              <a:t>Design of </a:t>
            </a:r>
            <a:r>
              <a:rPr lang="en-US" dirty="0" err="1">
                <a:hlinkClick r:id="rId5" action="ppaction://hlinksldjump"/>
              </a:rPr>
              <a:t>ReVo</a:t>
            </a:r>
            <a:r>
              <a:rPr lang="en-US" dirty="0">
                <a:hlinkClick r:id="rId5" action="ppaction://hlinksldjump"/>
              </a:rPr>
              <a:t>-ABE modules</a:t>
            </a:r>
            <a:endParaRPr lang="en-US" dirty="0"/>
          </a:p>
        </p:txBody>
      </p:sp>
    </p:spTree>
    <p:extLst>
      <p:ext uri="{BB962C8B-B14F-4D97-AF65-F5344CB8AC3E}">
        <p14:creationId xmlns:p14="http://schemas.microsoft.com/office/powerpoint/2010/main" val="835181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1F6A6-B851-4419-A317-F889F4525B19}"/>
              </a:ext>
            </a:extLst>
          </p:cNvPr>
          <p:cNvSpPr>
            <a:spLocks noGrp="1"/>
          </p:cNvSpPr>
          <p:nvPr>
            <p:ph type="title"/>
          </p:nvPr>
        </p:nvSpPr>
        <p:spPr/>
        <p:txBody>
          <a:bodyPr>
            <a:normAutofit/>
          </a:bodyPr>
          <a:lstStyle/>
          <a:p>
            <a:r>
              <a:rPr lang="en-US" dirty="0"/>
              <a:t>Objective 4: Trajectory Prediction</a:t>
            </a:r>
          </a:p>
        </p:txBody>
      </p:sp>
      <p:sp>
        <p:nvSpPr>
          <p:cNvPr id="3" name="Content Placeholder 2">
            <a:extLst>
              <a:ext uri="{FF2B5EF4-FFF2-40B4-BE49-F238E27FC236}">
                <a16:creationId xmlns:a16="http://schemas.microsoft.com/office/drawing/2014/main" id="{413C3839-D3F1-48A9-AE2B-AB54D188230D}"/>
              </a:ext>
            </a:extLst>
          </p:cNvPr>
          <p:cNvSpPr>
            <a:spLocks noGrp="1"/>
          </p:cNvSpPr>
          <p:nvPr>
            <p:ph idx="1"/>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The possibility of a node being found in a region depends on its previous visit frequency and time duration of staying in that region which is called zone of stay (</a:t>
            </a:r>
            <a:r>
              <a:rPr lang="en-US" dirty="0" err="1">
                <a:latin typeface="Times New Roman" panose="02020603050405020304" pitchFamily="18" charset="0"/>
                <a:cs typeface="Times New Roman" panose="02020603050405020304" pitchFamily="18" charset="0"/>
              </a:rPr>
              <a:t>ZoS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The network area can be divided in grids and nodes zone of stay in a particular grid can be learned using RL. </a:t>
            </a:r>
          </a:p>
          <a:p>
            <a:r>
              <a:rPr lang="en-US" dirty="0">
                <a:latin typeface="Times New Roman" panose="02020603050405020304" pitchFamily="18" charset="0"/>
                <a:cs typeface="Times New Roman" panose="02020603050405020304" pitchFamily="18" charset="0"/>
              </a:rPr>
              <a:t>Stationary/intra-region cache nodes can use the </a:t>
            </a:r>
            <a:r>
              <a:rPr lang="en-US" dirty="0" err="1">
                <a:latin typeface="Times New Roman" panose="02020603050405020304" pitchFamily="18" charset="0"/>
                <a:cs typeface="Times New Roman" panose="02020603050405020304" pitchFamily="18" charset="0"/>
              </a:rPr>
              <a:t>ZoS</a:t>
            </a:r>
            <a:r>
              <a:rPr lang="en-US" dirty="0">
                <a:latin typeface="Times New Roman" panose="02020603050405020304" pitchFamily="18" charset="0"/>
                <a:cs typeface="Times New Roman" panose="02020603050405020304" pitchFamily="18" charset="0"/>
              </a:rPr>
              <a:t> information to store content for the nodes which are most likely to visit the surrounding area.</a:t>
            </a:r>
          </a:p>
          <a:p>
            <a:r>
              <a:rPr lang="en-US" dirty="0">
                <a:latin typeface="Times New Roman" panose="02020603050405020304" pitchFamily="18" charset="0"/>
                <a:cs typeface="Times New Roman" panose="02020603050405020304" pitchFamily="18" charset="0"/>
              </a:rPr>
              <a:t>However, nodes are usually mobile and may traverse within a wide range of grids which make cache decision more difficult. Hence cache nodes also need to consider their own </a:t>
            </a:r>
            <a:r>
              <a:rPr lang="en-US" dirty="0" err="1">
                <a:latin typeface="Times New Roman" panose="02020603050405020304" pitchFamily="18" charset="0"/>
                <a:cs typeface="Times New Roman" panose="02020603050405020304" pitchFamily="18" charset="0"/>
              </a:rPr>
              <a:t>ZoS</a:t>
            </a:r>
            <a:r>
              <a:rPr lang="en-US" dirty="0">
                <a:latin typeface="Times New Roman" panose="02020603050405020304" pitchFamily="18" charset="0"/>
                <a:cs typeface="Times New Roman" panose="02020603050405020304" pitchFamily="18" charset="0"/>
              </a:rPr>
              <a:t> along with their previous contact pattern to the other nodes while caching content for those other nodes.</a:t>
            </a:r>
          </a:p>
        </p:txBody>
      </p:sp>
    </p:spTree>
    <p:extLst>
      <p:ext uri="{BB962C8B-B14F-4D97-AF65-F5344CB8AC3E}">
        <p14:creationId xmlns:p14="http://schemas.microsoft.com/office/powerpoint/2010/main" val="1772126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A5833-1F90-4F06-92C9-535415A5F0ED}"/>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D729BB39-EFDD-405F-BE6A-2E76491A4B17}"/>
              </a:ext>
            </a:extLst>
          </p:cNvPr>
          <p:cNvSpPr>
            <a:spLocks noGrp="1"/>
          </p:cNvSpPr>
          <p:nvPr>
            <p:ph idx="1"/>
          </p:nvPr>
        </p:nvSpPr>
        <p:spPr/>
        <p:txBody>
          <a:bodyPr/>
          <a:lstStyle/>
          <a:p>
            <a:r>
              <a:rPr lang="en-US" dirty="0"/>
              <a:t>We perform simulations on ONE simulator with 131 nodes. These nodes are mobile and capable of transferring messages when they are within the communication range. </a:t>
            </a:r>
          </a:p>
          <a:p>
            <a:r>
              <a:rPr lang="en-US" dirty="0"/>
              <a:t>We use the following two datasets for the simulation.</a:t>
            </a:r>
          </a:p>
          <a:p>
            <a:pPr lvl="1"/>
            <a:r>
              <a:rPr lang="en-US" dirty="0" err="1"/>
              <a:t>Asturies</a:t>
            </a:r>
            <a:r>
              <a:rPr lang="en-US" dirty="0"/>
              <a:t> dataset (AST): This dataset contains one year long GPS traces collected from the regional Fire Department of Asturias, Spain. </a:t>
            </a:r>
          </a:p>
          <a:p>
            <a:pPr lvl="1"/>
            <a:r>
              <a:rPr lang="en-US" dirty="0"/>
              <a:t>EPFL mobility dataset (EPFL): This dataset contains mobility of 500 taxis over 30 days in  an Francisco Bay Area, USA. </a:t>
            </a:r>
          </a:p>
          <a:p>
            <a:r>
              <a:rPr lang="en-US" dirty="0"/>
              <a:t>We show the characteristics of the dataset on varying resources in the next two slides.</a:t>
            </a:r>
          </a:p>
        </p:txBody>
      </p:sp>
    </p:spTree>
    <p:extLst>
      <p:ext uri="{BB962C8B-B14F-4D97-AF65-F5344CB8AC3E}">
        <p14:creationId xmlns:p14="http://schemas.microsoft.com/office/powerpoint/2010/main" val="2706645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744B4-C4E9-4AF1-9029-788AB24CA087}"/>
              </a:ext>
            </a:extLst>
          </p:cNvPr>
          <p:cNvSpPr>
            <a:spLocks noGrp="1"/>
          </p:cNvSpPr>
          <p:nvPr>
            <p:ph type="title"/>
          </p:nvPr>
        </p:nvSpPr>
        <p:spPr/>
        <p:txBody>
          <a:bodyPr/>
          <a:lstStyle/>
          <a:p>
            <a:r>
              <a:rPr lang="en-US" dirty="0"/>
              <a:t>Throughput on varying resources: (AST)</a:t>
            </a:r>
          </a:p>
        </p:txBody>
      </p:sp>
      <p:sp>
        <p:nvSpPr>
          <p:cNvPr id="3" name="Content Placeholder 2">
            <a:extLst>
              <a:ext uri="{FF2B5EF4-FFF2-40B4-BE49-F238E27FC236}">
                <a16:creationId xmlns:a16="http://schemas.microsoft.com/office/drawing/2014/main" id="{BAF180DD-57BC-4DDA-806F-89D4F78D0FAD}"/>
              </a:ext>
            </a:extLst>
          </p:cNvPr>
          <p:cNvSpPr>
            <a:spLocks noGrp="1"/>
          </p:cNvSpPr>
          <p:nvPr>
            <p:ph idx="1"/>
          </p:nvPr>
        </p:nvSpPr>
        <p:spPr>
          <a:xfrm>
            <a:off x="838200" y="1825625"/>
            <a:ext cx="3145971" cy="4351338"/>
          </a:xfrm>
        </p:spPr>
        <p:txBody>
          <a:bodyPr/>
          <a:lstStyle/>
          <a:p>
            <a:r>
              <a:rPr lang="en-US" sz="1800" i="1" dirty="0">
                <a:effectLst/>
                <a:latin typeface="Times New Roman" panose="02020603050405020304" pitchFamily="18" charset="0"/>
                <a:ea typeface="Arial" panose="020B0604020202020204" pitchFamily="34" charset="0"/>
              </a:rPr>
              <a:t>Effect of varying network bandwidth, number of created message, and nodes’ buffer on delivery ratio. Here, HB (Higher Bandwidth) = 2MB/s, LB (Lower Bandwidth) = 128KB/s, and HM (Higher Message) = 36997 &amp; 27078, LM (Lower Message) = 17889 &amp; 13758 for AST &amp; EPFL dataset respectively.</a:t>
            </a:r>
            <a:endParaRPr lang="en-US" sz="1800" dirty="0">
              <a:effectLst/>
              <a:latin typeface="Arial" panose="020B0604020202020204" pitchFamily="34" charset="0"/>
              <a:ea typeface="Arial" panose="020B0604020202020204" pitchFamily="34" charset="0"/>
            </a:endParaRPr>
          </a:p>
          <a:p>
            <a:endParaRPr lang="en-US" dirty="0"/>
          </a:p>
        </p:txBody>
      </p:sp>
      <p:pic>
        <p:nvPicPr>
          <p:cNvPr id="4" name="Graphic 1">
            <a:extLst>
              <a:ext uri="{FF2B5EF4-FFF2-40B4-BE49-F238E27FC236}">
                <a16:creationId xmlns:a16="http://schemas.microsoft.com/office/drawing/2014/main" id="{9F70BC72-3864-4D64-A370-56C7A9CA46D9}"/>
              </a:ext>
            </a:extLst>
          </p:cNvPr>
          <p:cNvPicPr/>
          <p:nvPr/>
        </p:nvPicPr>
        <p:blipFill>
          <a:blip r:embed="rId2">
            <a:extLst>
              <a:ext uri="{96DAC541-7B7A-43D3-8B79-37D633B846F1}">
                <asvg:svgBlip xmlns:asvg="http://schemas.microsoft.com/office/drawing/2016/SVG/main" r:embed="rId3"/>
              </a:ext>
            </a:extLst>
          </a:blip>
          <a:stretch>
            <a:fillRect/>
          </a:stretch>
        </p:blipFill>
        <p:spPr>
          <a:xfrm>
            <a:off x="4212771" y="1825625"/>
            <a:ext cx="7141029" cy="4172903"/>
          </a:xfrm>
          <a:prstGeom prst="rect">
            <a:avLst/>
          </a:prstGeom>
        </p:spPr>
      </p:pic>
    </p:spTree>
    <p:extLst>
      <p:ext uri="{BB962C8B-B14F-4D97-AF65-F5344CB8AC3E}">
        <p14:creationId xmlns:p14="http://schemas.microsoft.com/office/powerpoint/2010/main" val="270082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6A905-2232-4862-AB88-5EA341F47210}"/>
              </a:ext>
            </a:extLst>
          </p:cNvPr>
          <p:cNvSpPr>
            <a:spLocks noGrp="1"/>
          </p:cNvSpPr>
          <p:nvPr>
            <p:ph type="title"/>
          </p:nvPr>
        </p:nvSpPr>
        <p:spPr/>
        <p:txBody>
          <a:bodyPr/>
          <a:lstStyle/>
          <a:p>
            <a:r>
              <a:rPr lang="en-US" dirty="0"/>
              <a:t>Throughput on varying resources: (EPFL)</a:t>
            </a:r>
          </a:p>
        </p:txBody>
      </p:sp>
      <p:pic>
        <p:nvPicPr>
          <p:cNvPr id="4" name="Content Placeholder 3">
            <a:extLst>
              <a:ext uri="{FF2B5EF4-FFF2-40B4-BE49-F238E27FC236}">
                <a16:creationId xmlns:a16="http://schemas.microsoft.com/office/drawing/2014/main" id="{94C0594A-42E6-4525-A1B7-3526D68E531E}"/>
              </a:ext>
            </a:extLst>
          </p:cNvPr>
          <p:cNvPicPr>
            <a:picLocks noGrp="1"/>
          </p:cNvPicPr>
          <p:nvPr>
            <p:ph idx="1"/>
          </p:nvPr>
        </p:nvPicPr>
        <p:blipFill>
          <a:blip r:embed="rId2">
            <a:extLst>
              <a:ext uri="{96DAC541-7B7A-43D3-8B79-37D633B846F1}">
                <asvg:svgBlip xmlns:asvg="http://schemas.microsoft.com/office/drawing/2016/SVG/main" r:embed="rId3"/>
              </a:ext>
            </a:extLst>
          </a:blip>
          <a:stretch>
            <a:fillRect/>
          </a:stretch>
        </p:blipFill>
        <p:spPr>
          <a:xfrm>
            <a:off x="2109787" y="1934369"/>
            <a:ext cx="7972425" cy="4133850"/>
          </a:xfrm>
          <a:prstGeom prst="rect">
            <a:avLst/>
          </a:prstGeom>
        </p:spPr>
      </p:pic>
    </p:spTree>
    <p:extLst>
      <p:ext uri="{BB962C8B-B14F-4D97-AF65-F5344CB8AC3E}">
        <p14:creationId xmlns:p14="http://schemas.microsoft.com/office/powerpoint/2010/main" val="328847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1C719-2BB8-47BE-92C9-F5A7EF805E8D}"/>
              </a:ext>
            </a:extLst>
          </p:cNvPr>
          <p:cNvSpPr>
            <a:spLocks noGrp="1"/>
          </p:cNvSpPr>
          <p:nvPr>
            <p:ph type="title"/>
          </p:nvPr>
        </p:nvSpPr>
        <p:spPr/>
        <p:txBody>
          <a:bodyPr/>
          <a:lstStyle/>
          <a:p>
            <a:r>
              <a:rPr lang="en-US" dirty="0"/>
              <a:t>Parse Tree Generation, Database setup and Tree edit distance</a:t>
            </a:r>
          </a:p>
        </p:txBody>
      </p:sp>
      <p:sp>
        <p:nvSpPr>
          <p:cNvPr id="3" name="Content Placeholder 2">
            <a:extLst>
              <a:ext uri="{FF2B5EF4-FFF2-40B4-BE49-F238E27FC236}">
                <a16:creationId xmlns:a16="http://schemas.microsoft.com/office/drawing/2014/main" id="{92AC3EA4-0009-4483-951D-B6595F2DA756}"/>
              </a:ext>
            </a:extLst>
          </p:cNvPr>
          <p:cNvSpPr>
            <a:spLocks noGrp="1"/>
          </p:cNvSpPr>
          <p:nvPr>
            <p:ph idx="1"/>
          </p:nvPr>
        </p:nvSpPr>
        <p:spPr/>
        <p:txBody>
          <a:bodyPr/>
          <a:lstStyle/>
          <a:p>
            <a:r>
              <a:rPr lang="en-US" dirty="0">
                <a:hlinkClick r:id="rId2" action="ppaction://hlinksldjump"/>
              </a:rPr>
              <a:t>Parse Tree Generation </a:t>
            </a:r>
            <a:endParaRPr lang="en-US" dirty="0"/>
          </a:p>
          <a:p>
            <a:r>
              <a:rPr lang="en-US" dirty="0">
                <a:hlinkClick r:id="rId3" action="ppaction://hlinksldjump"/>
              </a:rPr>
              <a:t>Tree edit distance</a:t>
            </a:r>
            <a:endParaRPr lang="en-US" dirty="0"/>
          </a:p>
          <a:p>
            <a:r>
              <a:rPr lang="en-US" dirty="0">
                <a:hlinkClick r:id="rId4" action="ppaction://hlinksldjump"/>
              </a:rPr>
              <a:t>Database</a:t>
            </a:r>
            <a:endParaRPr lang="en-US" dirty="0"/>
          </a:p>
        </p:txBody>
      </p:sp>
    </p:spTree>
    <p:extLst>
      <p:ext uri="{BB962C8B-B14F-4D97-AF65-F5344CB8AC3E}">
        <p14:creationId xmlns:p14="http://schemas.microsoft.com/office/powerpoint/2010/main" val="2308541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C8077-8A6B-4ED4-975B-2248E7E30E7D}"/>
              </a:ext>
            </a:extLst>
          </p:cNvPr>
          <p:cNvSpPr>
            <a:spLocks noGrp="1"/>
          </p:cNvSpPr>
          <p:nvPr>
            <p:ph type="title"/>
          </p:nvPr>
        </p:nvSpPr>
        <p:spPr/>
        <p:txBody>
          <a:bodyPr/>
          <a:lstStyle/>
          <a:p>
            <a:r>
              <a:rPr lang="en-US" dirty="0"/>
              <a:t>Parse Tree Generation</a:t>
            </a:r>
          </a:p>
        </p:txBody>
      </p:sp>
      <p:sp>
        <p:nvSpPr>
          <p:cNvPr id="3" name="Content Placeholder 2">
            <a:extLst>
              <a:ext uri="{FF2B5EF4-FFF2-40B4-BE49-F238E27FC236}">
                <a16:creationId xmlns:a16="http://schemas.microsoft.com/office/drawing/2014/main" id="{2DFC2F3B-D738-4B1A-8A4C-8CB8D25BEC31}"/>
              </a:ext>
            </a:extLst>
          </p:cNvPr>
          <p:cNvSpPr>
            <a:spLocks noGrp="1"/>
          </p:cNvSpPr>
          <p:nvPr>
            <p:ph idx="1"/>
          </p:nvPr>
        </p:nvSpPr>
        <p:spPr/>
        <p:txBody>
          <a:bodyPr/>
          <a:lstStyle/>
          <a:p>
            <a:r>
              <a:rPr lang="en-US" dirty="0"/>
              <a:t>A parse tree represents the structure of the sentence/phrase based on the grammar rules by identifying tokens denoting noun phrases, nouns, verb phrases, verbs, adjectives, determiners, prepositions, etc., in the sentence/phrase. </a:t>
            </a:r>
          </a:p>
          <a:p>
            <a:r>
              <a:rPr lang="en-US" dirty="0"/>
              <a:t>These tokens are based on parts-of-speech(POS) tagging in computational linguistics. </a:t>
            </a:r>
          </a:p>
          <a:p>
            <a:pPr marL="0" indent="0">
              <a:buNone/>
            </a:pPr>
            <a:endParaRPr lang="en-US" dirty="0"/>
          </a:p>
        </p:txBody>
      </p:sp>
    </p:spTree>
    <p:extLst>
      <p:ext uri="{BB962C8B-B14F-4D97-AF65-F5344CB8AC3E}">
        <p14:creationId xmlns:p14="http://schemas.microsoft.com/office/powerpoint/2010/main" val="3667539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9B8CB-1AB5-4AF7-9364-869A56CEC28F}"/>
              </a:ext>
            </a:extLst>
          </p:cNvPr>
          <p:cNvSpPr>
            <a:spLocks noGrp="1"/>
          </p:cNvSpPr>
          <p:nvPr>
            <p:ph type="title"/>
          </p:nvPr>
        </p:nvSpPr>
        <p:spPr/>
        <p:txBody>
          <a:bodyPr/>
          <a:lstStyle/>
          <a:p>
            <a:r>
              <a:rPr lang="en-US" dirty="0"/>
              <a:t>Parse Tree Generation – an example</a:t>
            </a:r>
          </a:p>
        </p:txBody>
      </p:sp>
      <p:sp>
        <p:nvSpPr>
          <p:cNvPr id="3" name="Content Placeholder 2">
            <a:extLst>
              <a:ext uri="{FF2B5EF4-FFF2-40B4-BE49-F238E27FC236}">
                <a16:creationId xmlns:a16="http://schemas.microsoft.com/office/drawing/2014/main" id="{1899B0CB-DFBE-47DC-A6DD-CBDAAA5FF59B}"/>
              </a:ext>
            </a:extLst>
          </p:cNvPr>
          <p:cNvSpPr>
            <a:spLocks noGrp="1"/>
          </p:cNvSpPr>
          <p:nvPr>
            <p:ph idx="1"/>
          </p:nvPr>
        </p:nvSpPr>
        <p:spPr/>
        <p:txBody>
          <a:bodyPr/>
          <a:lstStyle/>
          <a:p>
            <a:r>
              <a:rPr lang="en-US" dirty="0"/>
              <a:t>Soldier running in the fire</a:t>
            </a:r>
          </a:p>
          <a:p>
            <a:r>
              <a:rPr lang="en-US" dirty="0"/>
              <a:t>Once the parse tree of the above form shown in the image is generated, we convert it into the below shown form by replacing ‘(‘ with ‘{‘ , ‘)’ with ‘} ’and trimming extra spaces.</a:t>
            </a:r>
          </a:p>
          <a:p>
            <a:pPr lvl="1"/>
            <a:r>
              <a:rPr lang="en-US" sz="1800" dirty="0">
                <a:effectLst/>
                <a:latin typeface="Courier New" panose="02070309020205020404" pitchFamily="49" charset="0"/>
                <a:ea typeface="Courier New" panose="02070309020205020404" pitchFamily="49" charset="0"/>
              </a:rPr>
              <a:t>{ROOT{NP{NP{NN{Soldier}}{NN{</a:t>
            </a:r>
            <a:r>
              <a:rPr lang="en-US" sz="1800" dirty="0" err="1">
                <a:effectLst/>
                <a:latin typeface="Courier New" panose="02070309020205020404" pitchFamily="49" charset="0"/>
                <a:ea typeface="Courier New" panose="02070309020205020404" pitchFamily="49" charset="0"/>
              </a:rPr>
              <a:t>infront</a:t>
            </a:r>
            <a:r>
              <a:rPr lang="en-US" sz="1800" dirty="0">
                <a:effectLst/>
                <a:latin typeface="Courier New" panose="02070309020205020404" pitchFamily="49" charset="0"/>
                <a:ea typeface="Courier New" panose="02070309020205020404" pitchFamily="49" charset="0"/>
              </a:rPr>
              <a:t>}}}{PP{IN{of}}{NP{JJ{red}}{NN{car}}}}}}</a:t>
            </a:r>
            <a:endParaRPr lang="en-US" dirty="0"/>
          </a:p>
        </p:txBody>
      </p:sp>
      <p:pic>
        <p:nvPicPr>
          <p:cNvPr id="5" name="image1.png">
            <a:extLst>
              <a:ext uri="{FF2B5EF4-FFF2-40B4-BE49-F238E27FC236}">
                <a16:creationId xmlns:a16="http://schemas.microsoft.com/office/drawing/2014/main" id="{C60A5C34-0FA1-4034-8E88-EDC03A8E1075}"/>
              </a:ext>
            </a:extLst>
          </p:cNvPr>
          <p:cNvPicPr/>
          <p:nvPr/>
        </p:nvPicPr>
        <p:blipFill rotWithShape="1">
          <a:blip r:embed="rId2"/>
          <a:srcRect t="12057" b="55318"/>
          <a:stretch/>
        </p:blipFill>
        <p:spPr>
          <a:xfrm>
            <a:off x="982662" y="4368800"/>
            <a:ext cx="10371138" cy="2260600"/>
          </a:xfrm>
          <a:prstGeom prst="rect">
            <a:avLst/>
          </a:prstGeom>
          <a:ln/>
        </p:spPr>
      </p:pic>
    </p:spTree>
    <p:extLst>
      <p:ext uri="{BB962C8B-B14F-4D97-AF65-F5344CB8AC3E}">
        <p14:creationId xmlns:p14="http://schemas.microsoft.com/office/powerpoint/2010/main" val="1216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8485B-3C28-4C20-833B-1D17392350A2}"/>
              </a:ext>
            </a:extLst>
          </p:cNvPr>
          <p:cNvSpPr>
            <a:spLocks noGrp="1"/>
          </p:cNvSpPr>
          <p:nvPr>
            <p:ph type="title"/>
          </p:nvPr>
        </p:nvSpPr>
        <p:spPr/>
        <p:txBody>
          <a:bodyPr/>
          <a:lstStyle/>
          <a:p>
            <a:r>
              <a:rPr lang="en-US" dirty="0"/>
              <a:t>Tree edit Distance</a:t>
            </a:r>
          </a:p>
        </p:txBody>
      </p:sp>
      <p:sp>
        <p:nvSpPr>
          <p:cNvPr id="3" name="Content Placeholder 2">
            <a:extLst>
              <a:ext uri="{FF2B5EF4-FFF2-40B4-BE49-F238E27FC236}">
                <a16:creationId xmlns:a16="http://schemas.microsoft.com/office/drawing/2014/main" id="{753B1974-CDB1-4064-8F9B-428723A9E947}"/>
              </a:ext>
            </a:extLst>
          </p:cNvPr>
          <p:cNvSpPr>
            <a:spLocks noGrp="1"/>
          </p:cNvSpPr>
          <p:nvPr>
            <p:ph idx="1"/>
          </p:nvPr>
        </p:nvSpPr>
        <p:spPr/>
        <p:txBody>
          <a:bodyPr/>
          <a:lstStyle/>
          <a:p>
            <a:r>
              <a:rPr lang="en-US" dirty="0"/>
              <a:t>Tree edit distance value - the minimum cost of transforming the source tree into the destination tree either by inserting, deleting or relabeling the nodes.</a:t>
            </a:r>
          </a:p>
          <a:p>
            <a:r>
              <a:rPr lang="en-US" dirty="0" err="1"/>
              <a:t>Apted</a:t>
            </a:r>
            <a:r>
              <a:rPr lang="en-US" dirty="0"/>
              <a:t> Library helps us to compute the tree edit distance using it’s python implementation.</a:t>
            </a:r>
          </a:p>
        </p:txBody>
      </p:sp>
    </p:spTree>
    <p:extLst>
      <p:ext uri="{BB962C8B-B14F-4D97-AF65-F5344CB8AC3E}">
        <p14:creationId xmlns:p14="http://schemas.microsoft.com/office/powerpoint/2010/main" val="2592144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7B3A7-EA47-4488-A7AD-EE664F8EF57D}"/>
              </a:ext>
            </a:extLst>
          </p:cNvPr>
          <p:cNvSpPr>
            <a:spLocks noGrp="1"/>
          </p:cNvSpPr>
          <p:nvPr>
            <p:ph type="title"/>
          </p:nvPr>
        </p:nvSpPr>
        <p:spPr/>
        <p:txBody>
          <a:bodyPr/>
          <a:lstStyle/>
          <a:p>
            <a:r>
              <a:rPr lang="en-US" dirty="0"/>
              <a:t>Tree edit Distance – an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3D1612-DA75-48B8-85AE-B77C92041B6C}"/>
                  </a:ext>
                </a:extLst>
              </p:cNvPr>
              <p:cNvSpPr>
                <a:spLocks noGrp="1"/>
              </p:cNvSpPr>
              <p:nvPr>
                <p:ph idx="1"/>
              </p:nvPr>
            </p:nvSpPr>
            <p:spPr/>
            <p:txBody>
              <a:bodyPr/>
              <a:lstStyle/>
              <a:p>
                <a:r>
                  <a:rPr lang="en-US" dirty="0"/>
                  <a:t>Compare the tree edit distance for the following two trees:</a:t>
                </a:r>
              </a:p>
              <a:p>
                <a:pPr lvl="1"/>
                <a14:m>
                  <m:oMath xmlns:m="http://schemas.openxmlformats.org/officeDocument/2006/math">
                    <m:sSub>
                      <m:sSubPr>
                        <m:ctrlPr>
                          <a:rPr lang="en-US" i="1" smtClean="0">
                            <a:effectLst/>
                            <a:latin typeface="Cambria Math" panose="02040503050406030204" pitchFamily="18" charset="0"/>
                          </a:rPr>
                        </m:ctrlPr>
                      </m:sSubPr>
                      <m:e>
                        <m:r>
                          <a:rPr lang="en-US" sz="1800" i="1">
                            <a:effectLst/>
                            <a:latin typeface="Cambria Math" panose="02040503050406030204" pitchFamily="18" charset="0"/>
                            <a:ea typeface="Arial" panose="020B0604020202020204" pitchFamily="34" charset="0"/>
                            <a:cs typeface="Arial" panose="020B0604020202020204" pitchFamily="34" charset="0"/>
                          </a:rPr>
                          <m:t>𝑇</m:t>
                        </m:r>
                      </m:e>
                      <m:sub>
                        <m:r>
                          <a:rPr lang="en-US" sz="1800">
                            <a:effectLst/>
                            <a:latin typeface="Cambria Math" panose="02040503050406030204" pitchFamily="18" charset="0"/>
                            <a:ea typeface="Arial" panose="020B0604020202020204" pitchFamily="34" charset="0"/>
                            <a:cs typeface="Arial" panose="020B0604020202020204" pitchFamily="34" charset="0"/>
                          </a:rPr>
                          <m:t>1</m:t>
                        </m:r>
                      </m:sub>
                    </m:sSub>
                    <m:r>
                      <a:rPr lang="en-US" sz="1800">
                        <a:effectLst/>
                        <a:latin typeface="Cambria Math" panose="02040503050406030204" pitchFamily="18" charset="0"/>
                        <a:ea typeface="Arial" panose="020B0604020202020204" pitchFamily="34" charset="0"/>
                        <a:cs typeface="Arial" panose="020B0604020202020204" pitchFamily="34" charset="0"/>
                      </a:rPr>
                      <m:t> ={</m:t>
                    </m:r>
                    <m:r>
                      <a:rPr lang="en-US" sz="1800" i="1">
                        <a:effectLst/>
                        <a:latin typeface="Cambria Math" panose="02040503050406030204" pitchFamily="18" charset="0"/>
                        <a:ea typeface="Arial" panose="020B0604020202020204" pitchFamily="34" charset="0"/>
                        <a:cs typeface="Arial" panose="020B0604020202020204" pitchFamily="34" charset="0"/>
                      </a:rPr>
                      <m:t>𝑅𝑂𝑂𝑇</m:t>
                    </m:r>
                    <m:r>
                      <a:rPr lang="en-US" sz="1800">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𝑁𝑃</m:t>
                    </m:r>
                    <m:r>
                      <a:rPr lang="en-US" sz="1800">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𝑁𝑃</m:t>
                    </m:r>
                    <m:r>
                      <a:rPr lang="en-US" sz="1800">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𝑁𝑁</m:t>
                    </m:r>
                    <m:r>
                      <a:rPr lang="en-US" sz="1800">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𝑆𝑜𝑙𝑑𝑖𝑒𝑟</m:t>
                    </m:r>
                    <m:r>
                      <a:rPr lang="en-US" sz="1800">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𝑁𝑁</m:t>
                    </m:r>
                    <m:r>
                      <a:rPr lang="en-US" sz="1800">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𝑖𝑛𝑓𝑟𝑜𝑛𝑡</m:t>
                    </m:r>
                    <m:r>
                      <a:rPr lang="en-US" sz="1800">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𝑃𝑃</m:t>
                    </m:r>
                    <m:r>
                      <a:rPr lang="en-US" sz="1800">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𝐼𝑁</m:t>
                    </m:r>
                    <m:r>
                      <a:rPr lang="en-US" sz="1800">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𝑜𝑓</m:t>
                    </m:r>
                    <m:r>
                      <a:rPr lang="en-US" sz="1800">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𝑁𝑃</m:t>
                    </m:r>
                    <m:r>
                      <a:rPr lang="en-US" sz="1800">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𝐽𝐽</m:t>
                    </m:r>
                    <m:r>
                      <a:rPr lang="en-US" sz="1800">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𝑟𝑒𝑑</m:t>
                    </m:r>
                    <m:r>
                      <a:rPr lang="en-US" sz="1800">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𝑁𝑁</m:t>
                    </m:r>
                    <m:r>
                      <a:rPr lang="en-US" sz="1800">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𝑐𝑎𝑟</m:t>
                    </m:r>
                    <m:r>
                      <a:rPr lang="en-US" sz="1800">
                        <a:effectLst/>
                        <a:latin typeface="Cambria Math" panose="02040503050406030204" pitchFamily="18" charset="0"/>
                        <a:ea typeface="Arial" panose="020B0604020202020204" pitchFamily="34" charset="0"/>
                        <a:cs typeface="Arial" panose="020B0604020202020204" pitchFamily="34" charset="0"/>
                      </a:rPr>
                      <m:t>}}}}}}</m:t>
                    </m:r>
                  </m:oMath>
                </a14:m>
                <a:endParaRPr lang="en-US" dirty="0"/>
              </a:p>
              <a:p>
                <a:pPr lvl="1"/>
                <a14:m>
                  <m:oMath xmlns:m="http://schemas.openxmlformats.org/officeDocument/2006/math">
                    <m:r>
                      <a:rPr lang="en-US" sz="1800" i="1" smtClean="0">
                        <a:effectLst/>
                        <a:latin typeface="Cambria Math" panose="02040503050406030204" pitchFamily="18" charset="0"/>
                        <a:ea typeface="Arial" panose="020B0604020202020204" pitchFamily="34" charset="0"/>
                        <a:cs typeface="Arial" panose="020B0604020202020204" pitchFamily="34" charset="0"/>
                      </a:rPr>
                      <m:t> </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Arial" panose="020B0604020202020204" pitchFamily="34" charset="0"/>
                            <a:cs typeface="Arial" panose="020B0604020202020204" pitchFamily="34" charset="0"/>
                          </a:rPr>
                          <m:t>𝑇</m:t>
                        </m:r>
                      </m:e>
                      <m:sub>
                        <m:r>
                          <a:rPr lang="en-US" sz="1800" i="1">
                            <a:effectLst/>
                            <a:latin typeface="Cambria Math" panose="02040503050406030204" pitchFamily="18" charset="0"/>
                            <a:ea typeface="Arial" panose="020B0604020202020204" pitchFamily="34" charset="0"/>
                            <a:cs typeface="Arial" panose="020B0604020202020204" pitchFamily="34" charset="0"/>
                          </a:rPr>
                          <m:t>2</m:t>
                        </m:r>
                      </m:sub>
                    </m:sSub>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𝑅𝑂𝑂𝑇</m:t>
                    </m:r>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𝐹𝑅𝐴𝐺</m:t>
                    </m:r>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𝑁𝑃</m:t>
                    </m:r>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𝐷𝑇</m:t>
                    </m:r>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𝐴</m:t>
                    </m:r>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𝐽𝐽</m:t>
                    </m:r>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𝑟𝑒𝑑</m:t>
                    </m:r>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𝑁𝑁</m:t>
                    </m:r>
                    <m:r>
                      <a:rPr lang="en-US" sz="1800" i="1">
                        <a:effectLst/>
                        <a:latin typeface="Cambria Math" panose="02040503050406030204" pitchFamily="18" charset="0"/>
                        <a:ea typeface="Arial" panose="020B0604020202020204" pitchFamily="34" charset="0"/>
                        <a:cs typeface="Arial" panose="020B0604020202020204" pitchFamily="34" charset="0"/>
                      </a:rPr>
                      <m:t>{</m:t>
                    </m:r>
                    <m:r>
                      <a:rPr lang="en-US" sz="1800" i="1">
                        <a:effectLst/>
                        <a:latin typeface="Cambria Math" panose="02040503050406030204" pitchFamily="18" charset="0"/>
                        <a:ea typeface="Arial" panose="020B0604020202020204" pitchFamily="34" charset="0"/>
                        <a:cs typeface="Arial" panose="020B0604020202020204" pitchFamily="34" charset="0"/>
                      </a:rPr>
                      <m:t>𝑐𝑎𝑟</m:t>
                    </m:r>
                    <m:r>
                      <a:rPr lang="en-US" sz="1800" i="1">
                        <a:effectLst/>
                        <a:latin typeface="Cambria Math" panose="02040503050406030204" pitchFamily="18" charset="0"/>
                        <a:ea typeface="Arial" panose="020B0604020202020204" pitchFamily="34" charset="0"/>
                        <a:cs typeface="Arial" panose="020B0604020202020204" pitchFamily="34" charset="0"/>
                      </a:rPr>
                      <m:t>}}}}}</m:t>
                    </m:r>
                  </m:oMath>
                </a14:m>
                <a:endParaRPr lang="en-US" dirty="0"/>
              </a:p>
              <a:p>
                <a:r>
                  <a:rPr lang="en-US" dirty="0"/>
                  <a:t>Use the following APTED library command then get the result as 10</a:t>
                </a:r>
              </a:p>
              <a:p>
                <a:endParaRPr lang="en-US" dirty="0"/>
              </a:p>
            </p:txBody>
          </p:sp>
        </mc:Choice>
        <mc:Fallback xmlns="">
          <p:sp>
            <p:nvSpPr>
              <p:cNvPr id="3" name="Content Placeholder 2">
                <a:extLst>
                  <a:ext uri="{FF2B5EF4-FFF2-40B4-BE49-F238E27FC236}">
                    <a16:creationId xmlns:a16="http://schemas.microsoft.com/office/drawing/2014/main" id="{C33D1612-DA75-48B8-85AE-B77C92041B6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5" name="image2.png">
            <a:extLst>
              <a:ext uri="{FF2B5EF4-FFF2-40B4-BE49-F238E27FC236}">
                <a16:creationId xmlns:a16="http://schemas.microsoft.com/office/drawing/2014/main" id="{5C15BF26-765D-450E-AC4C-CFBE680E7AF7}"/>
              </a:ext>
            </a:extLst>
          </p:cNvPr>
          <p:cNvPicPr/>
          <p:nvPr/>
        </p:nvPicPr>
        <p:blipFill>
          <a:blip r:embed="rId3"/>
          <a:srcRect/>
          <a:stretch>
            <a:fillRect/>
          </a:stretch>
        </p:blipFill>
        <p:spPr>
          <a:xfrm>
            <a:off x="673100" y="3667125"/>
            <a:ext cx="11264900" cy="3028950"/>
          </a:xfrm>
          <a:prstGeom prst="rect">
            <a:avLst/>
          </a:prstGeom>
          <a:ln/>
        </p:spPr>
      </p:pic>
    </p:spTree>
    <p:extLst>
      <p:ext uri="{BB962C8B-B14F-4D97-AF65-F5344CB8AC3E}">
        <p14:creationId xmlns:p14="http://schemas.microsoft.com/office/powerpoint/2010/main" val="1194633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64DC2-44D9-44B7-9C8D-9C74A79EFB77}"/>
              </a:ext>
            </a:extLst>
          </p:cNvPr>
          <p:cNvSpPr>
            <a:spLocks noGrp="1"/>
          </p:cNvSpPr>
          <p:nvPr>
            <p:ph type="title"/>
          </p:nvPr>
        </p:nvSpPr>
        <p:spPr/>
        <p:txBody>
          <a:bodyPr/>
          <a:lstStyle/>
          <a:p>
            <a:r>
              <a:rPr lang="en-US" dirty="0"/>
              <a:t>Database</a:t>
            </a:r>
          </a:p>
        </p:txBody>
      </p:sp>
      <p:sp>
        <p:nvSpPr>
          <p:cNvPr id="3" name="Content Placeholder 2">
            <a:extLst>
              <a:ext uri="{FF2B5EF4-FFF2-40B4-BE49-F238E27FC236}">
                <a16:creationId xmlns:a16="http://schemas.microsoft.com/office/drawing/2014/main" id="{85290EF9-B68A-4E70-B77A-D1D51EA06E45}"/>
              </a:ext>
            </a:extLst>
          </p:cNvPr>
          <p:cNvSpPr>
            <a:spLocks noGrp="1"/>
          </p:cNvSpPr>
          <p:nvPr>
            <p:ph idx="1"/>
          </p:nvPr>
        </p:nvSpPr>
        <p:spPr/>
        <p:txBody>
          <a:bodyPr/>
          <a:lstStyle/>
          <a:p>
            <a:r>
              <a:rPr lang="en-US" dirty="0"/>
              <a:t>We choose MySQL database to store parse trees of the captions.</a:t>
            </a:r>
          </a:p>
          <a:p>
            <a:r>
              <a:rPr lang="en-US" dirty="0"/>
              <a:t>Since our end goal is to implement these on mobile devices, choosing MySQL would enable us to use MySQL lite database on the mobile devices making it more hassle free.</a:t>
            </a:r>
          </a:p>
        </p:txBody>
      </p:sp>
    </p:spTree>
    <p:extLst>
      <p:ext uri="{BB962C8B-B14F-4D97-AF65-F5344CB8AC3E}">
        <p14:creationId xmlns:p14="http://schemas.microsoft.com/office/powerpoint/2010/main" val="1624843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EDFE-37D2-44F6-A873-09E616D93121}"/>
              </a:ext>
            </a:extLst>
          </p:cNvPr>
          <p:cNvSpPr>
            <a:spLocks noGrp="1"/>
          </p:cNvSpPr>
          <p:nvPr>
            <p:ph type="title"/>
          </p:nvPr>
        </p:nvSpPr>
        <p:spPr/>
        <p:txBody>
          <a:bodyPr/>
          <a:lstStyle/>
          <a:p>
            <a:r>
              <a:rPr lang="en-US" dirty="0"/>
              <a:t>Brief review – flow chart of </a:t>
            </a:r>
            <a:r>
              <a:rPr lang="en-US" dirty="0" err="1"/>
              <a:t>ReVo</a:t>
            </a:r>
            <a:r>
              <a:rPr lang="en-US" dirty="0"/>
              <a:t>-ABE</a:t>
            </a:r>
          </a:p>
        </p:txBody>
      </p:sp>
      <p:pic>
        <p:nvPicPr>
          <p:cNvPr id="4" name="Content Placeholder 3">
            <a:extLst>
              <a:ext uri="{FF2B5EF4-FFF2-40B4-BE49-F238E27FC236}">
                <a16:creationId xmlns:a16="http://schemas.microsoft.com/office/drawing/2014/main" id="{5C02315E-5685-41AC-AFE5-442FE3F42E0F}"/>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1347" y="1587500"/>
            <a:ext cx="10045453" cy="5181600"/>
          </a:xfrm>
          <a:prstGeom prst="rect">
            <a:avLst/>
          </a:prstGeom>
          <a:noFill/>
        </p:spPr>
      </p:pic>
    </p:spTree>
    <p:extLst>
      <p:ext uri="{BB962C8B-B14F-4D97-AF65-F5344CB8AC3E}">
        <p14:creationId xmlns:p14="http://schemas.microsoft.com/office/powerpoint/2010/main" val="1720911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EEBC5-181E-4793-B1F2-638C07246C16}"/>
              </a:ext>
            </a:extLst>
          </p:cNvPr>
          <p:cNvSpPr>
            <a:spLocks noGrp="1"/>
          </p:cNvSpPr>
          <p:nvPr>
            <p:ph type="title"/>
          </p:nvPr>
        </p:nvSpPr>
        <p:spPr/>
        <p:txBody>
          <a:bodyPr/>
          <a:lstStyle/>
          <a:p>
            <a:r>
              <a:rPr lang="en-US" dirty="0"/>
              <a:t>Communication options</a:t>
            </a:r>
          </a:p>
        </p:txBody>
      </p:sp>
      <p:sp>
        <p:nvSpPr>
          <p:cNvPr id="3" name="Content Placeholder 2">
            <a:extLst>
              <a:ext uri="{FF2B5EF4-FFF2-40B4-BE49-F238E27FC236}">
                <a16:creationId xmlns:a16="http://schemas.microsoft.com/office/drawing/2014/main" id="{116EAF47-7925-4822-AFE0-DCFD1B9FF28E}"/>
              </a:ext>
            </a:extLst>
          </p:cNvPr>
          <p:cNvSpPr>
            <a:spLocks noGrp="1"/>
          </p:cNvSpPr>
          <p:nvPr>
            <p:ph idx="1"/>
          </p:nvPr>
        </p:nvSpPr>
        <p:spPr/>
        <p:txBody>
          <a:bodyPr/>
          <a:lstStyle/>
          <a:p>
            <a:r>
              <a:rPr lang="en-US" dirty="0"/>
              <a:t>Bluetooth</a:t>
            </a:r>
          </a:p>
          <a:p>
            <a:pPr lvl="1"/>
            <a:r>
              <a:rPr lang="en-US" dirty="0"/>
              <a:t>Communication range is less than 30 meters</a:t>
            </a:r>
          </a:p>
          <a:p>
            <a:pPr lvl="1"/>
            <a:r>
              <a:rPr lang="en-US" dirty="0"/>
              <a:t>Require handshake before connection</a:t>
            </a:r>
          </a:p>
          <a:p>
            <a:pPr lvl="1"/>
            <a:r>
              <a:rPr lang="en-US" dirty="0"/>
              <a:t>Could pair with multiple devices</a:t>
            </a:r>
          </a:p>
          <a:p>
            <a:pPr lvl="1"/>
            <a:r>
              <a:rPr lang="en-US" dirty="0"/>
              <a:t>Has low energy options (BLE)</a:t>
            </a:r>
          </a:p>
          <a:p>
            <a:r>
              <a:rPr lang="en-US" dirty="0"/>
              <a:t>Wi-Fi</a:t>
            </a:r>
          </a:p>
          <a:p>
            <a:pPr lvl="1"/>
            <a:r>
              <a:rPr lang="en-US" dirty="0"/>
              <a:t>Communication range is about 30 meters</a:t>
            </a:r>
          </a:p>
          <a:p>
            <a:pPr lvl="1"/>
            <a:r>
              <a:rPr lang="en-US" dirty="0"/>
              <a:t>Require handshake before connection</a:t>
            </a:r>
          </a:p>
          <a:p>
            <a:pPr lvl="1"/>
            <a:r>
              <a:rPr lang="en-US" dirty="0"/>
              <a:t>Could achieve broadcast through SSID broadcast</a:t>
            </a:r>
          </a:p>
          <a:p>
            <a:pPr lvl="1"/>
            <a:r>
              <a:rPr lang="en-US" dirty="0"/>
              <a:t>Wi-Fi hotspot could connect up to 10 devices</a:t>
            </a:r>
          </a:p>
          <a:p>
            <a:pPr marL="0" indent="0">
              <a:buNone/>
            </a:pPr>
            <a:endParaRPr lang="en-US" dirty="0"/>
          </a:p>
        </p:txBody>
      </p:sp>
    </p:spTree>
    <p:extLst>
      <p:ext uri="{BB962C8B-B14F-4D97-AF65-F5344CB8AC3E}">
        <p14:creationId xmlns:p14="http://schemas.microsoft.com/office/powerpoint/2010/main" val="431758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D48B-ED85-4F1C-B9CA-E3039ABB241F}"/>
              </a:ext>
            </a:extLst>
          </p:cNvPr>
          <p:cNvSpPr>
            <a:spLocks noGrp="1"/>
          </p:cNvSpPr>
          <p:nvPr>
            <p:ph type="title"/>
          </p:nvPr>
        </p:nvSpPr>
        <p:spPr/>
        <p:txBody>
          <a:bodyPr/>
          <a:lstStyle/>
          <a:p>
            <a:r>
              <a:rPr lang="en-US" dirty="0"/>
              <a:t>Communication options – API </a:t>
            </a:r>
          </a:p>
        </p:txBody>
      </p:sp>
      <p:sp>
        <p:nvSpPr>
          <p:cNvPr id="3" name="Content Placeholder 2">
            <a:extLst>
              <a:ext uri="{FF2B5EF4-FFF2-40B4-BE49-F238E27FC236}">
                <a16:creationId xmlns:a16="http://schemas.microsoft.com/office/drawing/2014/main" id="{44288CC3-9A26-4535-A567-AFAD8B31C184}"/>
              </a:ext>
            </a:extLst>
          </p:cNvPr>
          <p:cNvSpPr>
            <a:spLocks noGrp="1"/>
          </p:cNvSpPr>
          <p:nvPr>
            <p:ph idx="1"/>
          </p:nvPr>
        </p:nvSpPr>
        <p:spPr/>
        <p:txBody>
          <a:bodyPr/>
          <a:lstStyle/>
          <a:p>
            <a:r>
              <a:rPr lang="en-US" dirty="0"/>
              <a:t>Google Nearby connect API:</a:t>
            </a:r>
          </a:p>
          <a:p>
            <a:pPr lvl="1"/>
            <a:r>
              <a:rPr lang="en-US" dirty="0"/>
              <a:t>It is an API developed by Google for making peer-to-peer networking with Android devices simple and secure and performing data transfers at a high bandwidth.</a:t>
            </a:r>
          </a:p>
          <a:p>
            <a:pPr lvl="1"/>
            <a:r>
              <a:rPr lang="en-US" dirty="0"/>
              <a:t>It support all common hardware like Bluetooth, Bluetooth low energy (BLE) and Wi-Fi hotspots.</a:t>
            </a:r>
          </a:p>
          <a:p>
            <a:pPr lvl="1"/>
            <a:r>
              <a:rPr lang="en-US" dirty="0"/>
              <a:t>It performs advertising, discovery, and connections with nearby devices in a fully offline peer-to-peer manner. </a:t>
            </a:r>
          </a:p>
          <a:p>
            <a:pPr lvl="1"/>
            <a:r>
              <a:rPr lang="en-US" dirty="0"/>
              <a:t>based on a connection with a nearby device, it automatically decides whether to use Bluetooth or Wi-Fi Hotspots and end-user intervention is not needed to switch them on.</a:t>
            </a:r>
          </a:p>
        </p:txBody>
      </p:sp>
    </p:spTree>
    <p:extLst>
      <p:ext uri="{BB962C8B-B14F-4D97-AF65-F5344CB8AC3E}">
        <p14:creationId xmlns:p14="http://schemas.microsoft.com/office/powerpoint/2010/main" val="3475106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7FAB-F11F-44C1-BAA4-247E15268F88}"/>
              </a:ext>
            </a:extLst>
          </p:cNvPr>
          <p:cNvSpPr>
            <a:spLocks noGrp="1"/>
          </p:cNvSpPr>
          <p:nvPr>
            <p:ph type="title"/>
          </p:nvPr>
        </p:nvSpPr>
        <p:spPr/>
        <p:txBody>
          <a:bodyPr/>
          <a:lstStyle/>
          <a:p>
            <a:r>
              <a:rPr lang="en-US" dirty="0"/>
              <a:t>Security library for Android</a:t>
            </a:r>
          </a:p>
        </p:txBody>
      </p:sp>
      <p:sp>
        <p:nvSpPr>
          <p:cNvPr id="3" name="Content Placeholder 2">
            <a:extLst>
              <a:ext uri="{FF2B5EF4-FFF2-40B4-BE49-F238E27FC236}">
                <a16:creationId xmlns:a16="http://schemas.microsoft.com/office/drawing/2014/main" id="{6D2F354F-8036-4864-BCFB-329D7E46A13F}"/>
              </a:ext>
            </a:extLst>
          </p:cNvPr>
          <p:cNvSpPr>
            <a:spLocks noGrp="1"/>
          </p:cNvSpPr>
          <p:nvPr>
            <p:ph idx="1"/>
          </p:nvPr>
        </p:nvSpPr>
        <p:spPr/>
        <p:txBody>
          <a:bodyPr/>
          <a:lstStyle/>
          <a:p>
            <a:r>
              <a:rPr lang="en-US" dirty="0"/>
              <a:t>Java Pairing-Based Cryptography (JPBC)</a:t>
            </a:r>
          </a:p>
          <a:p>
            <a:pPr lvl="1"/>
            <a:r>
              <a:rPr lang="en-US" dirty="0"/>
              <a:t>It is an open-source library and in our implementation. </a:t>
            </a:r>
          </a:p>
          <a:p>
            <a:pPr lvl="1"/>
            <a:r>
              <a:rPr lang="en-US" dirty="0"/>
              <a:t>It is used to create public and security keys using Elliptical Cryptography. </a:t>
            </a:r>
          </a:p>
          <a:p>
            <a:pPr lvl="1"/>
            <a:r>
              <a:rPr lang="en-US" dirty="0"/>
              <a:t>JPBC runs out of box on Android (2.1+ version).</a:t>
            </a:r>
          </a:p>
        </p:txBody>
      </p:sp>
    </p:spTree>
    <p:extLst>
      <p:ext uri="{BB962C8B-B14F-4D97-AF65-F5344CB8AC3E}">
        <p14:creationId xmlns:p14="http://schemas.microsoft.com/office/powerpoint/2010/main" val="506743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DCE50-A921-4AE0-8E9D-E5A730675203}"/>
              </a:ext>
            </a:extLst>
          </p:cNvPr>
          <p:cNvSpPr>
            <a:spLocks noGrp="1"/>
          </p:cNvSpPr>
          <p:nvPr>
            <p:ph type="title"/>
          </p:nvPr>
        </p:nvSpPr>
        <p:spPr/>
        <p:txBody>
          <a:bodyPr/>
          <a:lstStyle/>
          <a:p>
            <a:r>
              <a:rPr lang="en-US" dirty="0"/>
              <a:t>Design of </a:t>
            </a:r>
            <a:r>
              <a:rPr lang="en-US" dirty="0" err="1"/>
              <a:t>ReVo</a:t>
            </a:r>
            <a:r>
              <a:rPr lang="en-US" dirty="0"/>
              <a:t>-ABE modules – Key handler</a:t>
            </a:r>
          </a:p>
        </p:txBody>
      </p:sp>
      <p:sp>
        <p:nvSpPr>
          <p:cNvPr id="3" name="Content Placeholder 2">
            <a:extLst>
              <a:ext uri="{FF2B5EF4-FFF2-40B4-BE49-F238E27FC236}">
                <a16:creationId xmlns:a16="http://schemas.microsoft.com/office/drawing/2014/main" id="{8EF454AB-F47B-45AE-BCD5-0A4F91C26A6E}"/>
              </a:ext>
            </a:extLst>
          </p:cNvPr>
          <p:cNvSpPr>
            <a:spLocks noGrp="1"/>
          </p:cNvSpPr>
          <p:nvPr>
            <p:ph idx="1"/>
          </p:nvPr>
        </p:nvSpPr>
        <p:spPr/>
        <p:txBody>
          <a:bodyPr/>
          <a:lstStyle/>
          <a:p>
            <a:r>
              <a:rPr lang="en-US" dirty="0"/>
              <a:t>The server generates a master key and a public key and send the public key to all the nodes in the network through a security channel. Then it generates the security key for all the nodes and send to them separately. </a:t>
            </a:r>
          </a:p>
          <a:p>
            <a:r>
              <a:rPr lang="en-US" dirty="0"/>
              <a:t>whenever a device creates a new message, it creates a random symmetric key of size 256 bits using Advanced Encryption Standard (AES) which will be used to encrypt the message. The AES key is then encrypted by </a:t>
            </a:r>
            <a:r>
              <a:rPr lang="en-US" dirty="0" err="1"/>
              <a:t>ReVo</a:t>
            </a:r>
            <a:r>
              <a:rPr lang="en-US" dirty="0"/>
              <a:t>-ABE with the group attributes and revocation list.</a:t>
            </a:r>
          </a:p>
        </p:txBody>
      </p:sp>
    </p:spTree>
    <p:extLst>
      <p:ext uri="{BB962C8B-B14F-4D97-AF65-F5344CB8AC3E}">
        <p14:creationId xmlns:p14="http://schemas.microsoft.com/office/powerpoint/2010/main" val="755196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14DAF-E8B3-45A1-BF49-29F7715C58A2}"/>
              </a:ext>
            </a:extLst>
          </p:cNvPr>
          <p:cNvSpPr>
            <a:spLocks noGrp="1"/>
          </p:cNvSpPr>
          <p:nvPr>
            <p:ph type="title"/>
          </p:nvPr>
        </p:nvSpPr>
        <p:spPr/>
        <p:txBody>
          <a:bodyPr/>
          <a:lstStyle/>
          <a:p>
            <a:r>
              <a:rPr lang="en-US" dirty="0"/>
              <a:t>Design of </a:t>
            </a:r>
            <a:r>
              <a:rPr lang="en-US" dirty="0" err="1"/>
              <a:t>ReVo</a:t>
            </a:r>
            <a:r>
              <a:rPr lang="en-US" dirty="0"/>
              <a:t>-ABE modules – Revocation List handler</a:t>
            </a:r>
          </a:p>
        </p:txBody>
      </p:sp>
      <p:sp>
        <p:nvSpPr>
          <p:cNvPr id="3" name="Content Placeholder 2">
            <a:extLst>
              <a:ext uri="{FF2B5EF4-FFF2-40B4-BE49-F238E27FC236}">
                <a16:creationId xmlns:a16="http://schemas.microsoft.com/office/drawing/2014/main" id="{3C497D09-E727-4D89-8EC3-3859DBCC9989}"/>
              </a:ext>
            </a:extLst>
          </p:cNvPr>
          <p:cNvSpPr>
            <a:spLocks noGrp="1"/>
          </p:cNvSpPr>
          <p:nvPr>
            <p:ph idx="1"/>
          </p:nvPr>
        </p:nvSpPr>
        <p:spPr/>
        <p:txBody>
          <a:bodyPr/>
          <a:lstStyle/>
          <a:p>
            <a:r>
              <a:rPr lang="en-US" dirty="0"/>
              <a:t>We designed the revocation list handler that periodically broadcasting revocation list hash to the network.</a:t>
            </a:r>
          </a:p>
          <a:p>
            <a:r>
              <a:rPr lang="en-US" dirty="0"/>
              <a:t>Once the hash is different from the current nodes, that nodes will fetch the newest encrypted revocation list from the server.</a:t>
            </a:r>
          </a:p>
        </p:txBody>
      </p:sp>
    </p:spTree>
    <p:extLst>
      <p:ext uri="{BB962C8B-B14F-4D97-AF65-F5344CB8AC3E}">
        <p14:creationId xmlns:p14="http://schemas.microsoft.com/office/powerpoint/2010/main" val="1023851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A109D-E439-4FE4-8862-6002EF21F1C1}"/>
              </a:ext>
            </a:extLst>
          </p:cNvPr>
          <p:cNvSpPr>
            <a:spLocks noGrp="1"/>
          </p:cNvSpPr>
          <p:nvPr>
            <p:ph type="title"/>
          </p:nvPr>
        </p:nvSpPr>
        <p:spPr/>
        <p:txBody>
          <a:bodyPr/>
          <a:lstStyle/>
          <a:p>
            <a:r>
              <a:rPr lang="en-US" dirty="0"/>
              <a:t>Design of </a:t>
            </a:r>
            <a:r>
              <a:rPr lang="en-US" dirty="0" err="1"/>
              <a:t>ReVo</a:t>
            </a:r>
            <a:r>
              <a:rPr lang="en-US" dirty="0"/>
              <a:t>-ABE modules – Data flow between connected devices</a:t>
            </a:r>
          </a:p>
        </p:txBody>
      </p:sp>
      <p:sp>
        <p:nvSpPr>
          <p:cNvPr id="3" name="Content Placeholder 2">
            <a:extLst>
              <a:ext uri="{FF2B5EF4-FFF2-40B4-BE49-F238E27FC236}">
                <a16:creationId xmlns:a16="http://schemas.microsoft.com/office/drawing/2014/main" id="{00FB56BE-61F0-4FC3-AD1D-B73507528E84}"/>
              </a:ext>
            </a:extLst>
          </p:cNvPr>
          <p:cNvSpPr>
            <a:spLocks noGrp="1"/>
          </p:cNvSpPr>
          <p:nvPr>
            <p:ph idx="1"/>
          </p:nvPr>
        </p:nvSpPr>
        <p:spPr>
          <a:xfrm>
            <a:off x="838200" y="1825625"/>
            <a:ext cx="8039100" cy="4351338"/>
          </a:xfrm>
        </p:spPr>
        <p:txBody>
          <a:bodyPr/>
          <a:lstStyle/>
          <a:p>
            <a:r>
              <a:rPr lang="en-US" dirty="0"/>
              <a:t>There are two communication mode for </a:t>
            </a:r>
            <a:r>
              <a:rPr lang="en-US" dirty="0" err="1"/>
              <a:t>ReVo</a:t>
            </a:r>
            <a:r>
              <a:rPr lang="en-US" dirty="0"/>
              <a:t>-ABE demo. The pair communication and the group communication. </a:t>
            </a:r>
          </a:p>
          <a:p>
            <a:r>
              <a:rPr lang="en-US" dirty="0"/>
              <a:t>User can choose the mode they prefer.</a:t>
            </a:r>
          </a:p>
          <a:p>
            <a:r>
              <a:rPr lang="en-US" dirty="0"/>
              <a:t>The pair communication could allow the use to send the message to the target directly.</a:t>
            </a:r>
          </a:p>
          <a:p>
            <a:r>
              <a:rPr lang="en-US" dirty="0"/>
              <a:t>The group communication allows the user to send the message to all the nearby nodes.</a:t>
            </a:r>
          </a:p>
          <a:p>
            <a:endParaRPr lang="en-US" dirty="0"/>
          </a:p>
        </p:txBody>
      </p:sp>
      <p:pic>
        <p:nvPicPr>
          <p:cNvPr id="4" name="Picture 3">
            <a:extLst>
              <a:ext uri="{FF2B5EF4-FFF2-40B4-BE49-F238E27FC236}">
                <a16:creationId xmlns:a16="http://schemas.microsoft.com/office/drawing/2014/main" id="{9BD87516-33D0-43A1-94CD-F55AB438917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04312" y="1649413"/>
            <a:ext cx="2554288" cy="4949190"/>
          </a:xfrm>
          <a:prstGeom prst="rect">
            <a:avLst/>
          </a:prstGeom>
          <a:noFill/>
        </p:spPr>
      </p:pic>
    </p:spTree>
    <p:extLst>
      <p:ext uri="{BB962C8B-B14F-4D97-AF65-F5344CB8AC3E}">
        <p14:creationId xmlns:p14="http://schemas.microsoft.com/office/powerpoint/2010/main" val="2059164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2054</Words>
  <Application>Microsoft Office PowerPoint</Application>
  <PresentationFormat>Widescreen</PresentationFormat>
  <Paragraphs>126</Paragraphs>
  <Slides>29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Cambria Math</vt:lpstr>
      <vt:lpstr>Courier New</vt:lpstr>
      <vt:lpstr>Times New Roman</vt:lpstr>
      <vt:lpstr>Office Theme</vt:lpstr>
      <vt:lpstr>March report</vt:lpstr>
      <vt:lpstr>Demo setup for ReVo-ABE based secure DTN communication</vt:lpstr>
      <vt:lpstr>Brief review – flow chart of ReVo-ABE</vt:lpstr>
      <vt:lpstr>Communication options</vt:lpstr>
      <vt:lpstr>Communication options – API </vt:lpstr>
      <vt:lpstr>Security library for Android</vt:lpstr>
      <vt:lpstr>Design of ReVo-ABE modules – Key handler</vt:lpstr>
      <vt:lpstr>Design of ReVo-ABE modules – Revocation List handler</vt:lpstr>
      <vt:lpstr>Design of ReVo-ABE modules – Data flow between connected devices</vt:lpstr>
      <vt:lpstr>Design of ReVo-ABE modules – user revocation</vt:lpstr>
      <vt:lpstr>Design of ReVo-ABE modules – user join</vt:lpstr>
      <vt:lpstr>Content Caching for DTN network</vt:lpstr>
      <vt:lpstr>Problem Statement</vt:lpstr>
      <vt:lpstr>Goal</vt:lpstr>
      <vt:lpstr>System Model</vt:lpstr>
      <vt:lpstr>Objective 1: Priority Content Delivery</vt:lpstr>
      <vt:lpstr>Objective 2: Providing Content by Interest</vt:lpstr>
      <vt:lpstr>Congestion Handling</vt:lpstr>
      <vt:lpstr>Objective 3: Cache Management</vt:lpstr>
      <vt:lpstr>Objective 4: Trajectory Prediction</vt:lpstr>
      <vt:lpstr>Simulation</vt:lpstr>
      <vt:lpstr>Throughput on varying resources: (AST)</vt:lpstr>
      <vt:lpstr>Throughput on varying resources: (EPFL)</vt:lpstr>
      <vt:lpstr>Parse Tree Generation, Database setup and Tree edit distance</vt:lpstr>
      <vt:lpstr>Parse Tree Generation</vt:lpstr>
      <vt:lpstr>Parse Tree Generation – an example</vt:lpstr>
      <vt:lpstr>Tree edit Distance</vt:lpstr>
      <vt:lpstr>Tree edit Distance – an example</vt:lpstr>
      <vt:lpstr>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dc:title>
  <dc:creator>Shudip Datta</dc:creator>
  <cp:lastModifiedBy>Cao Xiaofei</cp:lastModifiedBy>
  <cp:revision>15</cp:revision>
  <dcterms:created xsi:type="dcterms:W3CDTF">2021-04-13T06:15:34Z</dcterms:created>
  <dcterms:modified xsi:type="dcterms:W3CDTF">2021-04-13T14:46:08Z</dcterms:modified>
</cp:coreProperties>
</file>